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63" r:id="rId5"/>
    <p:sldId id="264" r:id="rId6"/>
    <p:sldId id="259" r:id="rId7"/>
    <p:sldId id="265" r:id="rId8"/>
    <p:sldId id="260"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61" r:id="rId24"/>
    <p:sldId id="281" r:id="rId25"/>
    <p:sldId id="282" r:id="rId26"/>
    <p:sldId id="284" r:id="rId27"/>
    <p:sldId id="285" r:id="rId28"/>
    <p:sldId id="283" r:id="rId29"/>
    <p:sldId id="262"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2" autoAdjust="0"/>
    <p:restoredTop sz="94660"/>
  </p:normalViewPr>
  <p:slideViewPr>
    <p:cSldViewPr>
      <p:cViewPr varScale="1">
        <p:scale>
          <a:sx n="92" d="100"/>
          <a:sy n="92" d="100"/>
        </p:scale>
        <p:origin x="-139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ZA"/>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ZA"/>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ZA"/>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ZA"/>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ZA"/>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ZA"/>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ZA"/>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ZA"/>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ZA"/>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ZA"/>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ZA"/>
          </a:p>
        </p:txBody>
      </p:sp>
      <p:pic>
        <p:nvPicPr>
          <p:cNvPr id="38" name="Picture 4" descr="my man"/>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2988" y="3357563"/>
            <a:ext cx="26670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 Box 42"/>
          <p:cNvSpPr txBox="1">
            <a:spLocks noChangeArrowheads="1"/>
          </p:cNvSpPr>
          <p:nvPr/>
        </p:nvSpPr>
        <p:spPr bwMode="auto">
          <a:xfrm>
            <a:off x="7451725" y="6308725"/>
            <a:ext cx="1439863" cy="274638"/>
          </a:xfrm>
          <a:prstGeom prst="rect">
            <a:avLst/>
          </a:prstGeom>
          <a:noFill/>
          <a:ln w="9525">
            <a:noFill/>
            <a:miter lim="800000"/>
            <a:headEnd/>
            <a:tailEnd/>
          </a:ln>
          <a:effectLst/>
        </p:spPr>
        <p:txBody>
          <a:bodyPr>
            <a:spAutoFit/>
          </a:bodyPr>
          <a:lstStyle/>
          <a:p>
            <a:pPr>
              <a:spcBef>
                <a:spcPct val="50000"/>
              </a:spcBef>
              <a:defRPr/>
            </a:pPr>
            <a:r>
              <a:rPr lang="en-ZA" sz="1200"/>
              <a:t>© Vera Castleman</a:t>
            </a:r>
            <a:endParaRPr lang="en-US" sz="120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US"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US" altLang="en-US"/>
          </a:p>
        </p:txBody>
      </p:sp>
      <p:sp>
        <p:nvSpPr>
          <p:cNvPr id="40" name="Rectangle 5"/>
          <p:cNvSpPr>
            <a:spLocks noGrp="1" noChangeArrowheads="1"/>
          </p:cNvSpPr>
          <p:nvPr>
            <p:ph type="dt" sz="half" idx="10"/>
          </p:nvPr>
        </p:nvSpPr>
        <p:spPr/>
        <p:txBody>
          <a:bodyPr/>
          <a:lstStyle>
            <a:lvl1pPr>
              <a:defRPr/>
            </a:lvl1pPr>
          </a:lstStyle>
          <a:p>
            <a:pPr>
              <a:defRPr/>
            </a:pPr>
            <a:endParaRPr lang="en-US" altLang="en-US"/>
          </a:p>
        </p:txBody>
      </p:sp>
      <p:sp>
        <p:nvSpPr>
          <p:cNvPr id="41" name="Rectangle 6"/>
          <p:cNvSpPr>
            <a:spLocks noGrp="1" noChangeArrowheads="1"/>
          </p:cNvSpPr>
          <p:nvPr>
            <p:ph type="ftr" sz="quarter" idx="11"/>
          </p:nvPr>
        </p:nvSpPr>
        <p:spPr/>
        <p:txBody>
          <a:bodyPr/>
          <a:lstStyle>
            <a:lvl1pPr>
              <a:defRPr/>
            </a:lvl1pPr>
          </a:lstStyle>
          <a:p>
            <a:pPr>
              <a:defRPr/>
            </a:pPr>
            <a:endParaRPr lang="en-US" altLang="en-US"/>
          </a:p>
        </p:txBody>
      </p:sp>
      <p:sp>
        <p:nvSpPr>
          <p:cNvPr id="42" name="Rectangle 7"/>
          <p:cNvSpPr>
            <a:spLocks noGrp="1" noChangeArrowheads="1"/>
          </p:cNvSpPr>
          <p:nvPr>
            <p:ph type="sldNum" sz="quarter" idx="12"/>
          </p:nvPr>
        </p:nvSpPr>
        <p:spPr/>
        <p:txBody>
          <a:bodyPr/>
          <a:lstStyle>
            <a:lvl1pPr>
              <a:defRPr/>
            </a:lvl1pPr>
          </a:lstStyle>
          <a:p>
            <a:pPr>
              <a:defRPr/>
            </a:pPr>
            <a:fld id="{A9F91425-8F12-4D75-9283-3C8A56E1B4E3}" type="slidenum">
              <a:rPr lang="en-US" altLang="en-US"/>
              <a:pPr>
                <a:defRPr/>
              </a:pPr>
              <a:t>‹#›</a:t>
            </a:fld>
            <a:endParaRPr lang="en-US" altLang="en-US"/>
          </a:p>
        </p:txBody>
      </p:sp>
    </p:spTree>
    <p:extLst>
      <p:ext uri="{BB962C8B-B14F-4D97-AF65-F5344CB8AC3E}">
        <p14:creationId xmlns:p14="http://schemas.microsoft.com/office/powerpoint/2010/main" val="2576119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957A60FA-373A-4938-8788-F5832D62511A}" type="slidenum">
              <a:rPr lang="en-US" altLang="en-US"/>
              <a:pPr>
                <a:defRPr/>
              </a:pPr>
              <a:t>‹#›</a:t>
            </a:fld>
            <a:endParaRPr lang="en-US" altLang="en-US"/>
          </a:p>
        </p:txBody>
      </p:sp>
    </p:spTree>
    <p:extLst>
      <p:ext uri="{BB962C8B-B14F-4D97-AF65-F5344CB8AC3E}">
        <p14:creationId xmlns:p14="http://schemas.microsoft.com/office/powerpoint/2010/main" val="20695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4C400C9D-AA6A-4C66-A714-5053E0E4D531}" type="slidenum">
              <a:rPr lang="en-US" altLang="en-US"/>
              <a:pPr>
                <a:defRPr/>
              </a:pPr>
              <a:t>‹#›</a:t>
            </a:fld>
            <a:endParaRPr lang="en-US" altLang="en-US"/>
          </a:p>
        </p:txBody>
      </p:sp>
    </p:spTree>
    <p:extLst>
      <p:ext uri="{BB962C8B-B14F-4D97-AF65-F5344CB8AC3E}">
        <p14:creationId xmlns:p14="http://schemas.microsoft.com/office/powerpoint/2010/main" val="765222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2238"/>
            <a:ext cx="8229600" cy="6008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06E3C303-1113-4448-801A-D165E3FE0857}" type="slidenum">
              <a:rPr lang="en-US" altLang="en-US"/>
              <a:pPr>
                <a:defRPr/>
              </a:pPr>
              <a:t>‹#›</a:t>
            </a:fld>
            <a:endParaRPr lang="en-US" altLang="en-US"/>
          </a:p>
        </p:txBody>
      </p:sp>
    </p:spTree>
    <p:extLst>
      <p:ext uri="{BB962C8B-B14F-4D97-AF65-F5344CB8AC3E}">
        <p14:creationId xmlns:p14="http://schemas.microsoft.com/office/powerpoint/2010/main" val="1355419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E63A8C9-1423-41D8-9B4F-BE0484D63349}" type="slidenum">
              <a:rPr lang="en-US" altLang="en-US"/>
              <a:pPr>
                <a:defRPr/>
              </a:pPr>
              <a:t>‹#›</a:t>
            </a:fld>
            <a:endParaRPr lang="en-US" altLang="en-US"/>
          </a:p>
        </p:txBody>
      </p:sp>
    </p:spTree>
    <p:extLst>
      <p:ext uri="{BB962C8B-B14F-4D97-AF65-F5344CB8AC3E}">
        <p14:creationId xmlns:p14="http://schemas.microsoft.com/office/powerpoint/2010/main" val="284878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952AB58-54D2-40EA-95E7-D97936685D95}" type="slidenum">
              <a:rPr lang="en-US" altLang="en-US"/>
              <a:pPr>
                <a:defRPr/>
              </a:pPr>
              <a:t>‹#›</a:t>
            </a:fld>
            <a:endParaRPr lang="en-US" altLang="en-US"/>
          </a:p>
        </p:txBody>
      </p:sp>
    </p:spTree>
    <p:extLst>
      <p:ext uri="{BB962C8B-B14F-4D97-AF65-F5344CB8AC3E}">
        <p14:creationId xmlns:p14="http://schemas.microsoft.com/office/powerpoint/2010/main" val="146028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E8EC9BB-E4DD-4E65-A0F4-6DBCABC36905}" type="slidenum">
              <a:rPr lang="en-US" altLang="en-US"/>
              <a:pPr>
                <a:defRPr/>
              </a:pPr>
              <a:t>‹#›</a:t>
            </a:fld>
            <a:endParaRPr lang="en-US" altLang="en-US"/>
          </a:p>
        </p:txBody>
      </p:sp>
    </p:spTree>
    <p:extLst>
      <p:ext uri="{BB962C8B-B14F-4D97-AF65-F5344CB8AC3E}">
        <p14:creationId xmlns:p14="http://schemas.microsoft.com/office/powerpoint/2010/main" val="253261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FB72466C-036A-4C62-B66C-0F7C3A7A2863}" type="slidenum">
              <a:rPr lang="en-US" altLang="en-US"/>
              <a:pPr>
                <a:defRPr/>
              </a:pPr>
              <a:t>‹#›</a:t>
            </a:fld>
            <a:endParaRPr lang="en-US" altLang="en-US"/>
          </a:p>
        </p:txBody>
      </p:sp>
    </p:spTree>
    <p:extLst>
      <p:ext uri="{BB962C8B-B14F-4D97-AF65-F5344CB8AC3E}">
        <p14:creationId xmlns:p14="http://schemas.microsoft.com/office/powerpoint/2010/main" val="398766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616442A-2237-42DA-9D84-C0A22126B09A}" type="slidenum">
              <a:rPr lang="en-US" altLang="en-US"/>
              <a:pPr>
                <a:defRPr/>
              </a:pPr>
              <a:t>‹#›</a:t>
            </a:fld>
            <a:endParaRPr lang="en-US" altLang="en-US"/>
          </a:p>
        </p:txBody>
      </p:sp>
    </p:spTree>
    <p:extLst>
      <p:ext uri="{BB962C8B-B14F-4D97-AF65-F5344CB8AC3E}">
        <p14:creationId xmlns:p14="http://schemas.microsoft.com/office/powerpoint/2010/main" val="382853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6B065AD0-0416-45E9-AA7F-25AC2EE9CCD8}" type="slidenum">
              <a:rPr lang="en-US" altLang="en-US"/>
              <a:pPr>
                <a:defRPr/>
              </a:pPr>
              <a:t>‹#›</a:t>
            </a:fld>
            <a:endParaRPr lang="en-US" altLang="en-US"/>
          </a:p>
        </p:txBody>
      </p:sp>
    </p:spTree>
    <p:extLst>
      <p:ext uri="{BB962C8B-B14F-4D97-AF65-F5344CB8AC3E}">
        <p14:creationId xmlns:p14="http://schemas.microsoft.com/office/powerpoint/2010/main" val="140534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C96F9D5-8AB8-4E0A-9195-58ED38E9152E}" type="slidenum">
              <a:rPr lang="en-US" altLang="en-US"/>
              <a:pPr>
                <a:defRPr/>
              </a:pPr>
              <a:t>‹#›</a:t>
            </a:fld>
            <a:endParaRPr lang="en-US" altLang="en-US"/>
          </a:p>
        </p:txBody>
      </p:sp>
    </p:spTree>
    <p:extLst>
      <p:ext uri="{BB962C8B-B14F-4D97-AF65-F5344CB8AC3E}">
        <p14:creationId xmlns:p14="http://schemas.microsoft.com/office/powerpoint/2010/main" val="235302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04FE68B-3D70-4004-B030-EE242AF9EDE3}" type="slidenum">
              <a:rPr lang="en-US" altLang="en-US"/>
              <a:pPr>
                <a:defRPr/>
              </a:pPr>
              <a:t>‹#›</a:t>
            </a:fld>
            <a:endParaRPr lang="en-US" altLang="en-US"/>
          </a:p>
        </p:txBody>
      </p:sp>
    </p:spTree>
    <p:extLst>
      <p:ext uri="{BB962C8B-B14F-4D97-AF65-F5344CB8AC3E}">
        <p14:creationId xmlns:p14="http://schemas.microsoft.com/office/powerpoint/2010/main" val="12041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ZA"/>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410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DF88299F-CA52-4CA2-BA9D-DDF7D40C4063}"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410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7"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08"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09"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0"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1"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2"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3"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en-ZA"/>
            </a:p>
          </p:txBody>
        </p:sp>
        <p:sp>
          <p:nvSpPr>
            <p:cNvPr id="4114"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5"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6"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1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ZA"/>
            </a:p>
          </p:txBody>
        </p:sp>
        <p:sp>
          <p:nvSpPr>
            <p:cNvPr id="411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19"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0"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3"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4"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2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ZA"/>
            </a:p>
          </p:txBody>
        </p:sp>
        <p:sp>
          <p:nvSpPr>
            <p:cNvPr id="412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8"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en-ZA"/>
            </a:p>
          </p:txBody>
        </p:sp>
        <p:sp>
          <p:nvSpPr>
            <p:cNvPr id="4129"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0"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31"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en-ZA"/>
            </a:p>
          </p:txBody>
        </p:sp>
        <p:sp>
          <p:nvSpPr>
            <p:cNvPr id="4132"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3"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ZA"/>
            </a:p>
          </p:txBody>
        </p:sp>
        <p:sp>
          <p:nvSpPr>
            <p:cNvPr id="4135"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en-ZA"/>
            </a:p>
          </p:txBody>
        </p:sp>
      </p:grpSp>
      <p:pic>
        <p:nvPicPr>
          <p:cNvPr id="1033" name="Picture 40" descr="my man"/>
          <p:cNvPicPr>
            <a:picLocks noChangeAspect="1" noChangeArrowheads="1"/>
          </p:cNvPicPr>
          <p:nvPr/>
        </p:nvPicPr>
        <p:blipFill>
          <a:blip r:embed="rId1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083550" y="5516563"/>
            <a:ext cx="106045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 Target="slide9.xml"/><Relationship Id="rId1" Type="http://schemas.openxmlformats.org/officeDocument/2006/relationships/slideLayout" Target="../slideLayouts/slideLayout2.xml"/><Relationship Id="rId4" Type="http://schemas.microsoft.com/office/2007/relationships/hdphoto" Target="../media/hdphoto4.wdp"/></Relationships>
</file>

<file path=ppt/slides/_rels/slide17.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lideshare.net/fbviralmehta/wearable-computer-12242345" TargetMode="External"/><Relationship Id="rId2" Type="http://schemas.openxmlformats.org/officeDocument/2006/relationships/hyperlink" Target="https://www.slideshare.net/niteshnayal/ppt-wearable-compute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3.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iaUOYa6SVs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jZkHpNnXLB0" TargetMode="External"/><Relationship Id="rId2" Type="http://schemas.openxmlformats.org/officeDocument/2006/relationships/hyperlink" Target="https://www.youtube.com/watch?v=6Cf7IL_eZ38" TargetMode="External"/><Relationship Id="rId1" Type="http://schemas.openxmlformats.org/officeDocument/2006/relationships/slideLayout" Target="../slideLayouts/slideLayout2.xml"/><Relationship Id="rId5" Type="http://schemas.openxmlformats.org/officeDocument/2006/relationships/slide" Target="slide9.xml"/><Relationship Id="rId4" Type="http://schemas.openxmlformats.org/officeDocument/2006/relationships/hyperlink" Target="https://www.youtube.com/watch?v=X-GXO_urMow" TargetMode="Externa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pensitdown.com/" TargetMode="External"/><Relationship Id="rId3" Type="http://schemas.openxmlformats.org/officeDocument/2006/relationships/hyperlink" Target="http://www.whatis.techtarget.com/" TargetMode="External"/><Relationship Id="rId7" Type="http://schemas.openxmlformats.org/officeDocument/2006/relationships/hyperlink" Target="http://www.howstuffworks.com/" TargetMode="External"/><Relationship Id="rId2" Type="http://schemas.openxmlformats.org/officeDocument/2006/relationships/hyperlink" Target="http://www.wikipedia.com/" TargetMode="External"/><Relationship Id="rId1" Type="http://schemas.openxmlformats.org/officeDocument/2006/relationships/slideLayout" Target="../slideLayouts/slideLayout2.xml"/><Relationship Id="rId6" Type="http://schemas.openxmlformats.org/officeDocument/2006/relationships/hyperlink" Target="http://www.pcmag.com/" TargetMode="External"/><Relationship Id="rId5" Type="http://schemas.openxmlformats.org/officeDocument/2006/relationships/hyperlink" Target="http://www.techterms.com/" TargetMode="External"/><Relationship Id="rId4" Type="http://schemas.openxmlformats.org/officeDocument/2006/relationships/hyperlink" Target="http://www.webopedia.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1.xml"/><Relationship Id="rId7" Type="http://schemas.openxmlformats.org/officeDocument/2006/relationships/slide" Target="slide22.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17.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ZA" altLang="en-US" dirty="0" smtClean="0"/>
              <a:t>Computer Systems</a:t>
            </a:r>
            <a:endParaRPr lang="en-US" altLang="en-US" dirty="0" smtClean="0"/>
          </a:p>
        </p:txBody>
      </p:sp>
      <p:sp>
        <p:nvSpPr>
          <p:cNvPr id="3075" name="Rectangle 3"/>
          <p:cNvSpPr>
            <a:spLocks noGrp="1" noChangeArrowheads="1"/>
          </p:cNvSpPr>
          <p:nvPr>
            <p:ph type="subTitle" idx="1"/>
          </p:nvPr>
        </p:nvSpPr>
        <p:spPr/>
        <p:txBody>
          <a:bodyPr/>
          <a:lstStyle/>
          <a:p>
            <a:pPr eaLnBrk="1" hangingPunct="1"/>
            <a:r>
              <a:rPr lang="en-ZA" altLang="en-US" smtClean="0"/>
              <a:t>Grade 12 CAT</a:t>
            </a:r>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Types of Laptops</a:t>
            </a:r>
            <a:endParaRPr lang="en-ZA"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2191" y="1175657"/>
            <a:ext cx="1831157" cy="1371600"/>
          </a:xfrm>
          <a:prstGeom prst="rect">
            <a:avLst/>
          </a:prstGeom>
        </p:spPr>
      </p:pic>
      <p:sp>
        <p:nvSpPr>
          <p:cNvPr id="3" name="Content Placeholder 2"/>
          <p:cNvSpPr>
            <a:spLocks noGrp="1"/>
          </p:cNvSpPr>
          <p:nvPr>
            <p:ph idx="1"/>
          </p:nvPr>
        </p:nvSpPr>
        <p:spPr/>
        <p:txBody>
          <a:bodyPr/>
          <a:lstStyle/>
          <a:p>
            <a:r>
              <a:rPr lang="en-ZA" dirty="0" smtClean="0"/>
              <a:t>Notebooks</a:t>
            </a:r>
          </a:p>
          <a:p>
            <a:pPr marL="349250" lvl="1" indent="0">
              <a:buNone/>
            </a:pPr>
            <a:r>
              <a:rPr lang="en-ZA" dirty="0" smtClean="0"/>
              <a:t>Recently the two terms Laptops and Notebooks have come to mean the same thing. </a:t>
            </a:r>
            <a:endParaRPr lang="en-ZA" dirty="0"/>
          </a:p>
          <a:p>
            <a:pPr marL="349250" lvl="1" indent="0">
              <a:buNone/>
            </a:pPr>
            <a:r>
              <a:rPr lang="en-ZA" dirty="0" smtClean="0"/>
              <a:t>It has the same functionality as a desk top computer.</a:t>
            </a:r>
          </a:p>
          <a:p>
            <a:r>
              <a:rPr lang="en-ZA" dirty="0" smtClean="0"/>
              <a:t>Netbooks</a:t>
            </a:r>
          </a:p>
          <a:p>
            <a:pPr marL="344487" lvl="1" indent="0">
              <a:buNone/>
            </a:pPr>
            <a:r>
              <a:rPr lang="en-ZA" dirty="0" smtClean="0"/>
              <a:t>Smaller, slower, less powerful</a:t>
            </a:r>
          </a:p>
          <a:p>
            <a:pPr marL="344487" lvl="1" indent="0">
              <a:buNone/>
            </a:pPr>
            <a:r>
              <a:rPr lang="en-ZA" dirty="0" smtClean="0"/>
              <a:t>Does not have a CD/DVD drive</a:t>
            </a:r>
          </a:p>
          <a:p>
            <a:endParaRPr lang="en-ZA" dirty="0" smtClean="0"/>
          </a:p>
          <a:p>
            <a:pPr marL="349250" lvl="1" indent="0">
              <a:buNone/>
            </a:pPr>
            <a:endParaRPr lang="en-ZA" dirty="0"/>
          </a:p>
        </p:txBody>
      </p:sp>
      <p:sp>
        <p:nvSpPr>
          <p:cNvPr id="4" name="Action Button: Back or Previous 3">
            <a:hlinkClick r:id="" action="ppaction://hlinkshowjump?jump=previousslide" highlightClick="1"/>
          </p:cNvPr>
          <p:cNvSpPr/>
          <p:nvPr/>
        </p:nvSpPr>
        <p:spPr>
          <a:xfrm>
            <a:off x="381000" y="6172200"/>
            <a:ext cx="1524000" cy="4572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0227" y="3810000"/>
            <a:ext cx="1485900" cy="1440280"/>
          </a:xfrm>
          <a:prstGeom prst="rect">
            <a:avLst/>
          </a:prstGeom>
        </p:spPr>
      </p:pic>
    </p:spTree>
    <p:extLst>
      <p:ext uri="{BB962C8B-B14F-4D97-AF65-F5344CB8AC3E}">
        <p14:creationId xmlns:p14="http://schemas.microsoft.com/office/powerpoint/2010/main" val="792853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Smartphones</a:t>
            </a:r>
            <a:endParaRPr lang="en-ZA" dirty="0"/>
          </a:p>
        </p:txBody>
      </p:sp>
      <p:sp>
        <p:nvSpPr>
          <p:cNvPr id="3" name="Content Placeholder 2"/>
          <p:cNvSpPr>
            <a:spLocks noGrp="1"/>
          </p:cNvSpPr>
          <p:nvPr>
            <p:ph idx="1"/>
          </p:nvPr>
        </p:nvSpPr>
        <p:spPr/>
        <p:txBody>
          <a:bodyPr/>
          <a:lstStyle/>
          <a:p>
            <a:r>
              <a:rPr lang="en-ZA" dirty="0" smtClean="0"/>
              <a:t>Usually has a touch screen</a:t>
            </a:r>
          </a:p>
          <a:p>
            <a:pPr lvl="1"/>
            <a:r>
              <a:rPr lang="en-ZA" dirty="0" smtClean="0"/>
              <a:t>Input and</a:t>
            </a:r>
          </a:p>
          <a:p>
            <a:pPr lvl="1"/>
            <a:r>
              <a:rPr lang="en-ZA" dirty="0" smtClean="0"/>
              <a:t>Output </a:t>
            </a:r>
          </a:p>
          <a:p>
            <a:r>
              <a:rPr lang="en-ZA" dirty="0" smtClean="0"/>
              <a:t>Reduced functionality compared to a computer</a:t>
            </a:r>
          </a:p>
          <a:p>
            <a:r>
              <a:rPr lang="en-ZA" dirty="0" smtClean="0"/>
              <a:t>Internet connection via WiFi or service provider</a:t>
            </a:r>
          </a:p>
          <a:p>
            <a:r>
              <a:rPr lang="en-ZA" dirty="0" smtClean="0"/>
              <a:t>It can run inbuilt or downloaded apps</a:t>
            </a:r>
            <a:endParaRPr lang="en-ZA" dirty="0"/>
          </a:p>
        </p:txBody>
      </p:sp>
      <p:sp>
        <p:nvSpPr>
          <p:cNvPr id="4" name="Action Button: Back or Previous 3">
            <a:hlinkClick r:id="rId2" action="ppaction://hlinksldjump" highlightClick="1"/>
          </p:cNvPr>
          <p:cNvSpPr/>
          <p:nvPr/>
        </p:nvSpPr>
        <p:spPr>
          <a:xfrm>
            <a:off x="228600" y="6248400"/>
            <a:ext cx="1447800" cy="3810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609600"/>
            <a:ext cx="1609725" cy="1609725"/>
          </a:xfrm>
          <a:prstGeom prst="rect">
            <a:avLst/>
          </a:prstGeom>
        </p:spPr>
      </p:pic>
    </p:spTree>
    <p:extLst>
      <p:ext uri="{BB962C8B-B14F-4D97-AF65-F5344CB8AC3E}">
        <p14:creationId xmlns:p14="http://schemas.microsoft.com/office/powerpoint/2010/main" val="281972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Phablet</a:t>
            </a:r>
            <a:endParaRPr lang="en-ZA" dirty="0"/>
          </a:p>
        </p:txBody>
      </p:sp>
      <p:sp>
        <p:nvSpPr>
          <p:cNvPr id="3" name="Content Placeholder 2"/>
          <p:cNvSpPr>
            <a:spLocks noGrp="1"/>
          </p:cNvSpPr>
          <p:nvPr>
            <p:ph idx="1"/>
          </p:nvPr>
        </p:nvSpPr>
        <p:spPr/>
        <p:txBody>
          <a:bodyPr/>
          <a:lstStyle/>
          <a:p>
            <a:pPr>
              <a:spcAft>
                <a:spcPts val="1200"/>
              </a:spcAft>
            </a:pPr>
            <a:r>
              <a:rPr lang="en-ZA" dirty="0" smtClean="0"/>
              <a:t>Similar functionality to a smartphone BUT</a:t>
            </a:r>
          </a:p>
          <a:p>
            <a:pPr>
              <a:spcAft>
                <a:spcPts val="1200"/>
              </a:spcAft>
            </a:pPr>
            <a:r>
              <a:rPr lang="en-ZA" dirty="0" smtClean="0"/>
              <a:t>It has a larger screen</a:t>
            </a:r>
          </a:p>
          <a:p>
            <a:pPr>
              <a:spcAft>
                <a:spcPts val="1200"/>
              </a:spcAft>
            </a:pPr>
            <a:r>
              <a:rPr lang="en-ZA" dirty="0" smtClean="0"/>
              <a:t>It is bigger</a:t>
            </a:r>
          </a:p>
          <a:p>
            <a:pPr>
              <a:spcAft>
                <a:spcPts val="1200"/>
              </a:spcAft>
            </a:pPr>
            <a:r>
              <a:rPr lang="en-ZA" dirty="0" smtClean="0"/>
              <a:t>It has better capabilities</a:t>
            </a:r>
          </a:p>
          <a:p>
            <a:pPr>
              <a:spcAft>
                <a:spcPts val="1200"/>
              </a:spcAft>
            </a:pPr>
            <a:r>
              <a:rPr lang="en-ZA" dirty="0" smtClean="0"/>
              <a:t>It straddles the gap between a Smartphone and a Tablet</a:t>
            </a:r>
          </a:p>
          <a:p>
            <a:endParaRPr lang="en-Z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600" y="2438400"/>
            <a:ext cx="2724150" cy="1676400"/>
          </a:xfrm>
          <a:prstGeom prst="rect">
            <a:avLst/>
          </a:prstGeom>
        </p:spPr>
      </p:pic>
      <p:sp>
        <p:nvSpPr>
          <p:cNvPr id="5" name="Action Button: Back or Previous 4">
            <a:hlinkClick r:id="rId3" action="ppaction://hlinksldjump" highlightClick="1"/>
          </p:cNvPr>
          <p:cNvSpPr/>
          <p:nvPr/>
        </p:nvSpPr>
        <p:spPr>
          <a:xfrm>
            <a:off x="152400" y="6096000"/>
            <a:ext cx="1905000" cy="4572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911232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Tablet</a:t>
            </a:r>
            <a:endParaRPr lang="en-ZA" dirty="0"/>
          </a:p>
        </p:txBody>
      </p:sp>
      <p:sp>
        <p:nvSpPr>
          <p:cNvPr id="3" name="Content Placeholder 2"/>
          <p:cNvSpPr>
            <a:spLocks noGrp="1"/>
          </p:cNvSpPr>
          <p:nvPr>
            <p:ph idx="1"/>
          </p:nvPr>
        </p:nvSpPr>
        <p:spPr/>
        <p:txBody>
          <a:bodyPr/>
          <a:lstStyle/>
          <a:p>
            <a:pPr>
              <a:spcAft>
                <a:spcPts val="1200"/>
              </a:spcAft>
            </a:pPr>
            <a:r>
              <a:rPr lang="en-ZA" dirty="0" smtClean="0"/>
              <a:t>Larger than phablets</a:t>
            </a:r>
          </a:p>
          <a:p>
            <a:pPr>
              <a:spcAft>
                <a:spcPts val="1200"/>
              </a:spcAft>
            </a:pPr>
            <a:r>
              <a:rPr lang="en-ZA" dirty="0" smtClean="0"/>
              <a:t>More powerful than phablets</a:t>
            </a:r>
          </a:p>
          <a:p>
            <a:pPr>
              <a:spcAft>
                <a:spcPts val="1200"/>
              </a:spcAft>
            </a:pPr>
            <a:r>
              <a:rPr lang="en-ZA" dirty="0" smtClean="0"/>
              <a:t>More versatile than phablets</a:t>
            </a:r>
          </a:p>
          <a:p>
            <a:pPr>
              <a:spcAft>
                <a:spcPts val="1200"/>
              </a:spcAft>
            </a:pPr>
            <a:r>
              <a:rPr lang="en-ZA" dirty="0" smtClean="0"/>
              <a:t>Examples:</a:t>
            </a:r>
          </a:p>
          <a:p>
            <a:pPr lvl="1">
              <a:spcAft>
                <a:spcPts val="1200"/>
              </a:spcAft>
            </a:pPr>
            <a:r>
              <a:rPr lang="en-ZA" dirty="0" smtClean="0"/>
              <a:t>Apple iPad</a:t>
            </a:r>
          </a:p>
          <a:p>
            <a:pPr lvl="1">
              <a:spcAft>
                <a:spcPts val="1200"/>
              </a:spcAft>
            </a:pPr>
            <a:r>
              <a:rPr lang="en-ZA" dirty="0" smtClean="0"/>
              <a:t>Kindle Fire</a:t>
            </a:r>
            <a:endParaRPr lang="en-ZA"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9029" r="7152"/>
          <a:stretch/>
        </p:blipFill>
        <p:spPr>
          <a:xfrm>
            <a:off x="6837218" y="1901536"/>
            <a:ext cx="1506682" cy="1143000"/>
          </a:xfrm>
          <a:prstGeom prst="rect">
            <a:avLst/>
          </a:prstGeom>
        </p:spPr>
      </p:pic>
      <p:sp>
        <p:nvSpPr>
          <p:cNvPr id="5" name="TextBox 4"/>
          <p:cNvSpPr txBox="1"/>
          <p:nvPr/>
        </p:nvSpPr>
        <p:spPr>
          <a:xfrm>
            <a:off x="7133796" y="3044536"/>
            <a:ext cx="646331" cy="369332"/>
          </a:xfrm>
          <a:prstGeom prst="rect">
            <a:avLst/>
          </a:prstGeom>
          <a:noFill/>
        </p:spPr>
        <p:txBody>
          <a:bodyPr wrap="none" rtlCol="0">
            <a:spAutoFit/>
          </a:bodyPr>
          <a:lstStyle/>
          <a:p>
            <a:r>
              <a:rPr lang="en-ZA" dirty="0" smtClean="0"/>
              <a:t>iPad</a:t>
            </a:r>
            <a:endParaRPr lang="en-ZA" dirty="0"/>
          </a:p>
        </p:txBody>
      </p:sp>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181600" y="4419600"/>
            <a:ext cx="1415044" cy="1371600"/>
          </a:xfrm>
          <a:prstGeom prst="rect">
            <a:avLst/>
          </a:prstGeom>
        </p:spPr>
      </p:pic>
      <p:sp>
        <p:nvSpPr>
          <p:cNvPr id="7" name="TextBox 6"/>
          <p:cNvSpPr txBox="1"/>
          <p:nvPr/>
        </p:nvSpPr>
        <p:spPr>
          <a:xfrm>
            <a:off x="6705600" y="4800600"/>
            <a:ext cx="825867" cy="646331"/>
          </a:xfrm>
          <a:prstGeom prst="rect">
            <a:avLst/>
          </a:prstGeom>
          <a:noFill/>
        </p:spPr>
        <p:txBody>
          <a:bodyPr wrap="none" rtlCol="0">
            <a:spAutoFit/>
          </a:bodyPr>
          <a:lstStyle/>
          <a:p>
            <a:r>
              <a:rPr lang="en-ZA" dirty="0" smtClean="0"/>
              <a:t>Kindle</a:t>
            </a:r>
          </a:p>
          <a:p>
            <a:r>
              <a:rPr lang="en-ZA" dirty="0" smtClean="0"/>
              <a:t>Fire</a:t>
            </a:r>
            <a:endParaRPr lang="en-ZA" dirty="0"/>
          </a:p>
        </p:txBody>
      </p:sp>
    </p:spTree>
    <p:extLst>
      <p:ext uri="{BB962C8B-B14F-4D97-AF65-F5344CB8AC3E}">
        <p14:creationId xmlns:p14="http://schemas.microsoft.com/office/powerpoint/2010/main" val="3850192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Convertible Tablet</a:t>
            </a:r>
            <a:endParaRPr lang="en-ZA" dirty="0"/>
          </a:p>
        </p:txBody>
      </p:sp>
      <p:sp>
        <p:nvSpPr>
          <p:cNvPr id="3" name="Content Placeholder 2"/>
          <p:cNvSpPr>
            <a:spLocks noGrp="1"/>
          </p:cNvSpPr>
          <p:nvPr>
            <p:ph idx="1"/>
          </p:nvPr>
        </p:nvSpPr>
        <p:spPr>
          <a:xfrm>
            <a:off x="457200" y="1981199"/>
            <a:ext cx="8229600" cy="4149725"/>
          </a:xfrm>
        </p:spPr>
        <p:txBody>
          <a:bodyPr/>
          <a:lstStyle/>
          <a:p>
            <a:pPr>
              <a:spcAft>
                <a:spcPts val="1200"/>
              </a:spcAft>
            </a:pPr>
            <a:r>
              <a:rPr lang="en-ZA" dirty="0" smtClean="0"/>
              <a:t>Can take an external keyboard</a:t>
            </a:r>
          </a:p>
          <a:p>
            <a:pPr>
              <a:spcAft>
                <a:spcPts val="1200"/>
              </a:spcAft>
            </a:pPr>
            <a:r>
              <a:rPr lang="en-ZA" dirty="0" smtClean="0"/>
              <a:t>Touch screen can</a:t>
            </a:r>
          </a:p>
          <a:p>
            <a:pPr lvl="1">
              <a:spcAft>
                <a:spcPts val="1200"/>
              </a:spcAft>
            </a:pPr>
            <a:r>
              <a:rPr lang="en-ZA" dirty="0" smtClean="0"/>
              <a:t>Recognise handwriting</a:t>
            </a:r>
          </a:p>
          <a:p>
            <a:pPr lvl="1">
              <a:spcAft>
                <a:spcPts val="1200"/>
              </a:spcAft>
            </a:pPr>
            <a:r>
              <a:rPr lang="en-ZA" dirty="0" smtClean="0"/>
              <a:t>Be operated by a finger or stylus</a:t>
            </a:r>
          </a:p>
          <a:p>
            <a:pPr>
              <a:spcAft>
                <a:spcPts val="1200"/>
              </a:spcAft>
            </a:pPr>
            <a:r>
              <a:rPr lang="en-ZA" dirty="0" smtClean="0"/>
              <a:t>Has an onscreen keyboard</a:t>
            </a:r>
            <a:endParaRPr lang="en-ZA" dirty="0"/>
          </a:p>
        </p:txBody>
      </p:sp>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l="12705"/>
          <a:stretch/>
        </p:blipFill>
        <p:spPr>
          <a:xfrm>
            <a:off x="6847609" y="2971800"/>
            <a:ext cx="1499414" cy="1143000"/>
          </a:xfrm>
          <a:prstGeom prst="rect">
            <a:avLst/>
          </a:prstGeom>
        </p:spPr>
      </p:pic>
    </p:spTree>
    <p:extLst>
      <p:ext uri="{BB962C8B-B14F-4D97-AF65-F5344CB8AC3E}">
        <p14:creationId xmlns:p14="http://schemas.microsoft.com/office/powerpoint/2010/main" val="4169311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Hybrid Tablet</a:t>
            </a:r>
            <a:endParaRPr lang="en-ZA" dirty="0"/>
          </a:p>
        </p:txBody>
      </p:sp>
      <p:sp>
        <p:nvSpPr>
          <p:cNvPr id="3" name="Content Placeholder 2"/>
          <p:cNvSpPr>
            <a:spLocks noGrp="1"/>
          </p:cNvSpPr>
          <p:nvPr>
            <p:ph idx="1"/>
          </p:nvPr>
        </p:nvSpPr>
        <p:spPr>
          <a:xfrm>
            <a:off x="457200" y="2057399"/>
            <a:ext cx="8229600" cy="4073525"/>
          </a:xfrm>
        </p:spPr>
        <p:txBody>
          <a:bodyPr/>
          <a:lstStyle/>
          <a:p>
            <a:pPr>
              <a:spcAft>
                <a:spcPts val="2400"/>
              </a:spcAft>
            </a:pPr>
            <a:r>
              <a:rPr lang="en-ZA" dirty="0"/>
              <a:t>Resemble a </a:t>
            </a:r>
            <a:r>
              <a:rPr lang="en-ZA" dirty="0" smtClean="0"/>
              <a:t>netbook</a:t>
            </a:r>
          </a:p>
          <a:p>
            <a:pPr>
              <a:spcAft>
                <a:spcPts val="2400"/>
              </a:spcAft>
            </a:pPr>
            <a:r>
              <a:rPr lang="en-ZA" dirty="0" smtClean="0"/>
              <a:t>The keyboard is detachable.</a:t>
            </a:r>
            <a:endParaRPr lang="en-ZA" dirty="0"/>
          </a:p>
          <a:p>
            <a:pPr>
              <a:spcAft>
                <a:spcPts val="2400"/>
              </a:spcAft>
            </a:pPr>
            <a:r>
              <a:rPr lang="en-ZA" dirty="0" smtClean="0"/>
              <a:t>When detached the monitor is a fully functional tablet</a:t>
            </a:r>
          </a:p>
        </p:txBody>
      </p:sp>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l="9520" r="8365"/>
          <a:stretch/>
        </p:blipFill>
        <p:spPr>
          <a:xfrm>
            <a:off x="4821382" y="4495800"/>
            <a:ext cx="1410438" cy="1143000"/>
          </a:xfrm>
          <a:prstGeom prst="rect">
            <a:avLst/>
          </a:prstGeom>
        </p:spPr>
      </p:pic>
    </p:spTree>
    <p:extLst>
      <p:ext uri="{BB962C8B-B14F-4D97-AF65-F5344CB8AC3E}">
        <p14:creationId xmlns:p14="http://schemas.microsoft.com/office/powerpoint/2010/main" val="364264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Rugged tablets</a:t>
            </a:r>
            <a:endParaRPr lang="en-ZA" dirty="0"/>
          </a:p>
        </p:txBody>
      </p:sp>
      <p:sp>
        <p:nvSpPr>
          <p:cNvPr id="3" name="Content Placeholder 2"/>
          <p:cNvSpPr>
            <a:spLocks noGrp="1"/>
          </p:cNvSpPr>
          <p:nvPr>
            <p:ph idx="1"/>
          </p:nvPr>
        </p:nvSpPr>
        <p:spPr/>
        <p:txBody>
          <a:bodyPr/>
          <a:lstStyle/>
          <a:p>
            <a:pPr>
              <a:spcAft>
                <a:spcPts val="900"/>
              </a:spcAft>
            </a:pPr>
            <a:r>
              <a:rPr lang="en-ZA" dirty="0" smtClean="0"/>
              <a:t>Have a thick protective shell</a:t>
            </a:r>
          </a:p>
          <a:p>
            <a:pPr>
              <a:spcAft>
                <a:spcPts val="900"/>
              </a:spcAft>
            </a:pPr>
            <a:r>
              <a:rPr lang="en-ZA" dirty="0" smtClean="0"/>
              <a:t>Shell protects the tablet from extreme use</a:t>
            </a:r>
          </a:p>
          <a:p>
            <a:pPr>
              <a:spcAft>
                <a:spcPts val="900"/>
              </a:spcAft>
            </a:pPr>
            <a:r>
              <a:rPr lang="en-ZA" dirty="0" smtClean="0"/>
              <a:t>Very popular when the work environment has</a:t>
            </a:r>
          </a:p>
          <a:p>
            <a:pPr lvl="1">
              <a:spcAft>
                <a:spcPts val="900"/>
              </a:spcAft>
            </a:pPr>
            <a:r>
              <a:rPr lang="en-ZA" dirty="0" smtClean="0"/>
              <a:t>A rough terrain</a:t>
            </a:r>
          </a:p>
          <a:p>
            <a:pPr lvl="1">
              <a:spcAft>
                <a:spcPts val="900"/>
              </a:spcAft>
            </a:pPr>
            <a:r>
              <a:rPr lang="en-ZA" dirty="0" smtClean="0"/>
              <a:t>Harsh weather conditions</a:t>
            </a:r>
          </a:p>
          <a:p>
            <a:pPr>
              <a:spcAft>
                <a:spcPts val="900"/>
              </a:spcAft>
            </a:pPr>
            <a:r>
              <a:rPr lang="en-ZA" dirty="0" smtClean="0"/>
              <a:t>Useful when more delicate equipment would be damaged by external actions.</a:t>
            </a:r>
          </a:p>
          <a:p>
            <a:pPr lvl="1"/>
            <a:endParaRPr lang="en-ZA" dirty="0" smtClean="0"/>
          </a:p>
          <a:p>
            <a:pPr lvl="1"/>
            <a:endParaRPr lang="en-ZA" dirty="0"/>
          </a:p>
        </p:txBody>
      </p:sp>
      <p:sp>
        <p:nvSpPr>
          <p:cNvPr id="4" name="Action Button: Back or Previous 3">
            <a:hlinkClick r:id="rId2" action="ppaction://hlinksldjump" highlightClick="1"/>
          </p:cNvPr>
          <p:cNvSpPr/>
          <p:nvPr/>
        </p:nvSpPr>
        <p:spPr>
          <a:xfrm>
            <a:off x="304800" y="6172200"/>
            <a:ext cx="1752600" cy="5334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943600" y="1143000"/>
            <a:ext cx="1733341" cy="1143000"/>
          </a:xfrm>
          <a:prstGeom prst="rect">
            <a:avLst/>
          </a:prstGeom>
        </p:spPr>
      </p:pic>
    </p:spTree>
    <p:extLst>
      <p:ext uri="{BB962C8B-B14F-4D97-AF65-F5344CB8AC3E}">
        <p14:creationId xmlns:p14="http://schemas.microsoft.com/office/powerpoint/2010/main" val="2936257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Wearable computers</a:t>
            </a:r>
            <a:endParaRPr lang="en-ZA" dirty="0"/>
          </a:p>
        </p:txBody>
      </p:sp>
      <p:pic>
        <p:nvPicPr>
          <p:cNvPr id="4" name="Content Placeholder 3"/>
          <p:cNvPicPr>
            <a:picLocks noGrp="1" noChangeAspect="1"/>
          </p:cNvPicPr>
          <p:nvPr>
            <p:ph idx="1"/>
          </p:nvPr>
        </p:nvPicPr>
        <p:blipFill>
          <a:blip r:embed="rId2">
            <a:grayscl/>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990601" y="1904999"/>
            <a:ext cx="5757606" cy="4462145"/>
          </a:xfrm>
        </p:spPr>
      </p:pic>
    </p:spTree>
    <p:extLst>
      <p:ext uri="{BB962C8B-B14F-4D97-AF65-F5344CB8AC3E}">
        <p14:creationId xmlns:p14="http://schemas.microsoft.com/office/powerpoint/2010/main" val="3447408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Wearable functions</a:t>
            </a:r>
            <a:endParaRPr lang="en-ZA" dirty="0"/>
          </a:p>
        </p:txBody>
      </p:sp>
      <p:sp>
        <p:nvSpPr>
          <p:cNvPr id="3" name="Content Placeholder 2"/>
          <p:cNvSpPr>
            <a:spLocks noGrp="1"/>
          </p:cNvSpPr>
          <p:nvPr>
            <p:ph idx="1"/>
          </p:nvPr>
        </p:nvSpPr>
        <p:spPr>
          <a:xfrm>
            <a:off x="457200" y="1524000"/>
            <a:ext cx="8229600" cy="4800600"/>
          </a:xfrm>
        </p:spPr>
        <p:txBody>
          <a:bodyPr/>
          <a:lstStyle/>
          <a:p>
            <a:pPr marL="0" indent="0">
              <a:buNone/>
            </a:pPr>
            <a:r>
              <a:rPr lang="en-ZA" dirty="0"/>
              <a:t>At the moment the most popular form of wearable computers is a type of watch. However the sky is the limit as far as wearable computers are concerned. This technology is in its infancy and designers are limited only by their imagination. Cost is an important factor as well. Monitoring health is currently one of the prime functions</a:t>
            </a:r>
            <a:r>
              <a:rPr lang="en-ZA" dirty="0" smtClean="0"/>
              <a:t>.</a:t>
            </a:r>
          </a:p>
          <a:p>
            <a:pPr marL="0" indent="0">
              <a:buNone/>
            </a:pPr>
            <a:r>
              <a:rPr lang="en-ZA" sz="2000" u="sng" dirty="0">
                <a:hlinkClick r:id="rId2"/>
              </a:rPr>
              <a:t>https://</a:t>
            </a:r>
            <a:r>
              <a:rPr lang="en-ZA" sz="2000" u="sng" dirty="0" smtClean="0">
                <a:hlinkClick r:id="rId2"/>
              </a:rPr>
              <a:t>www.slideshare.net/niteshnayal/ppt-wearable-computer</a:t>
            </a:r>
            <a:endParaRPr lang="en-ZA" sz="2000" u="sng" dirty="0" smtClean="0"/>
          </a:p>
          <a:p>
            <a:pPr marL="0" indent="0">
              <a:buNone/>
            </a:pPr>
            <a:endParaRPr lang="en-ZA" sz="2000" dirty="0" smtClean="0"/>
          </a:p>
          <a:p>
            <a:pPr marL="0" indent="0">
              <a:buNone/>
            </a:pPr>
            <a:r>
              <a:rPr lang="en-ZA" sz="2000" u="sng" dirty="0">
                <a:hlinkClick r:id="rId3"/>
              </a:rPr>
              <a:t>https://www.slideshare.net/fbviralmehta/wearable-computer-12242345</a:t>
            </a:r>
            <a:endParaRPr lang="en-ZA" sz="2000"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793811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Watches</a:t>
            </a:r>
            <a:endParaRPr lang="en-ZA" dirty="0"/>
          </a:p>
        </p:txBody>
      </p:sp>
      <p:sp>
        <p:nvSpPr>
          <p:cNvPr id="3" name="Content Placeholder 2"/>
          <p:cNvSpPr>
            <a:spLocks noGrp="1"/>
          </p:cNvSpPr>
          <p:nvPr>
            <p:ph idx="1"/>
          </p:nvPr>
        </p:nvSpPr>
        <p:spPr/>
        <p:txBody>
          <a:bodyPr/>
          <a:lstStyle/>
          <a:p>
            <a:r>
              <a:rPr lang="en-ZA" sz="3200" dirty="0" smtClean="0"/>
              <a:t>These can</a:t>
            </a:r>
          </a:p>
          <a:p>
            <a:pPr lvl="1"/>
            <a:r>
              <a:rPr lang="en-ZA" sz="2800" dirty="0" smtClean="0"/>
              <a:t>Alert </a:t>
            </a:r>
            <a:r>
              <a:rPr lang="en-ZA" sz="2800" dirty="0"/>
              <a:t>you when you receive an SMS, e-mail </a:t>
            </a:r>
            <a:r>
              <a:rPr lang="en-ZA" sz="2800" dirty="0" smtClean="0"/>
              <a:t>etc.</a:t>
            </a:r>
          </a:p>
          <a:p>
            <a:pPr lvl="1"/>
            <a:r>
              <a:rPr lang="en-ZA" sz="2800" dirty="0" smtClean="0"/>
              <a:t>Display the above</a:t>
            </a:r>
            <a:endParaRPr lang="en-ZA" sz="2800" dirty="0"/>
          </a:p>
          <a:p>
            <a:pPr lvl="1"/>
            <a:r>
              <a:rPr lang="en-ZA" sz="2800" dirty="0"/>
              <a:t>Keep track of your heart rate</a:t>
            </a:r>
          </a:p>
          <a:p>
            <a:pPr lvl="1"/>
            <a:r>
              <a:rPr lang="en-ZA" sz="2800" dirty="0"/>
              <a:t>Keep track of how many steps you </a:t>
            </a:r>
            <a:r>
              <a:rPr lang="en-ZA" sz="2800" dirty="0" smtClean="0"/>
              <a:t>take</a:t>
            </a:r>
          </a:p>
          <a:p>
            <a:pPr lvl="1"/>
            <a:r>
              <a:rPr lang="en-ZA" sz="2800" dirty="0" smtClean="0"/>
              <a:t>Be a media player</a:t>
            </a:r>
          </a:p>
          <a:p>
            <a:pPr lvl="1"/>
            <a:r>
              <a:rPr lang="en-ZA" sz="2800" dirty="0" smtClean="0"/>
              <a:t>Send text messages </a:t>
            </a:r>
            <a:endParaRPr lang="en-ZA" dirty="0"/>
          </a:p>
        </p:txBody>
      </p:sp>
    </p:spTree>
    <p:extLst>
      <p:ext uri="{BB962C8B-B14F-4D97-AF65-F5344CB8AC3E}">
        <p14:creationId xmlns:p14="http://schemas.microsoft.com/office/powerpoint/2010/main" val="1297525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Types of Computer Systems</a:t>
            </a:r>
          </a:p>
        </p:txBody>
      </p:sp>
      <p:sp>
        <p:nvSpPr>
          <p:cNvPr id="3" name="Content Placeholder 2"/>
          <p:cNvSpPr>
            <a:spLocks noGrp="1"/>
          </p:cNvSpPr>
          <p:nvPr>
            <p:ph idx="1"/>
          </p:nvPr>
        </p:nvSpPr>
        <p:spPr>
          <a:xfrm>
            <a:off x="457200" y="1981199"/>
            <a:ext cx="8229600" cy="4149725"/>
          </a:xfrm>
        </p:spPr>
        <p:txBody>
          <a:bodyPr/>
          <a:lstStyle/>
          <a:p>
            <a:pPr>
              <a:spcBef>
                <a:spcPts val="600"/>
              </a:spcBef>
              <a:spcAft>
                <a:spcPts val="1200"/>
              </a:spcAft>
            </a:pPr>
            <a:r>
              <a:rPr lang="en-ZA" b="1" i="1" dirty="0" smtClean="0">
                <a:hlinkClick r:id="rId2" action="ppaction://hlinksldjump"/>
              </a:rPr>
              <a:t>Personal</a:t>
            </a:r>
            <a:endParaRPr lang="en-ZA" b="1" i="1" dirty="0"/>
          </a:p>
          <a:p>
            <a:pPr>
              <a:spcBef>
                <a:spcPts val="600"/>
              </a:spcBef>
              <a:spcAft>
                <a:spcPts val="1200"/>
              </a:spcAft>
            </a:pPr>
            <a:r>
              <a:rPr lang="en-ZA" b="1" i="1" dirty="0" smtClean="0">
                <a:hlinkClick r:id="rId3" action="ppaction://hlinksldjump"/>
              </a:rPr>
              <a:t>SOHO</a:t>
            </a:r>
            <a:endParaRPr lang="en-ZA" b="1" i="1" dirty="0"/>
          </a:p>
          <a:p>
            <a:pPr>
              <a:spcBef>
                <a:spcPts val="600"/>
              </a:spcBef>
              <a:spcAft>
                <a:spcPts val="1200"/>
              </a:spcAft>
            </a:pPr>
            <a:r>
              <a:rPr lang="en-ZA" b="1" i="1" dirty="0">
                <a:hlinkClick r:id="rId4" action="ppaction://hlinksldjump"/>
              </a:rPr>
              <a:t>Mobile</a:t>
            </a:r>
            <a:endParaRPr lang="en-ZA" b="1" i="1" dirty="0"/>
          </a:p>
          <a:p>
            <a:pPr>
              <a:spcBef>
                <a:spcPts val="600"/>
              </a:spcBef>
              <a:spcAft>
                <a:spcPts val="1200"/>
              </a:spcAft>
            </a:pPr>
            <a:r>
              <a:rPr lang="en-ZA" b="1" i="1" dirty="0">
                <a:hlinkClick r:id="rId5" action="ppaction://hlinksldjump"/>
              </a:rPr>
              <a:t>Power </a:t>
            </a:r>
            <a:r>
              <a:rPr lang="en-ZA" b="1" i="1" dirty="0" smtClean="0">
                <a:hlinkClick r:id="rId5" action="ppaction://hlinksldjump"/>
              </a:rPr>
              <a:t>users</a:t>
            </a:r>
            <a:endParaRPr lang="en-ZA" b="1" i="1" dirty="0" smtClean="0"/>
          </a:p>
          <a:p>
            <a:pPr>
              <a:spcBef>
                <a:spcPts val="600"/>
              </a:spcBef>
              <a:spcAft>
                <a:spcPts val="1200"/>
              </a:spcAft>
            </a:pPr>
            <a:r>
              <a:rPr lang="en-ZA" b="1" i="1" dirty="0" smtClean="0"/>
              <a:t>Data vs Information</a:t>
            </a:r>
          </a:p>
          <a:p>
            <a:pPr>
              <a:spcBef>
                <a:spcPts val="600"/>
              </a:spcBef>
              <a:spcAft>
                <a:spcPts val="1200"/>
              </a:spcAft>
            </a:pPr>
            <a:r>
              <a:rPr lang="en-ZA" b="1" i="1" dirty="0" smtClean="0"/>
              <a:t>Convergence</a:t>
            </a:r>
            <a:endParaRPr lang="en-ZA" b="1" i="1" dirty="0"/>
          </a:p>
        </p:txBody>
      </p:sp>
      <p:sp>
        <p:nvSpPr>
          <p:cNvPr id="4" name="TextBox 3"/>
          <p:cNvSpPr txBox="1"/>
          <p:nvPr/>
        </p:nvSpPr>
        <p:spPr>
          <a:xfrm>
            <a:off x="6477000" y="6160532"/>
            <a:ext cx="1600200" cy="369332"/>
          </a:xfrm>
          <a:prstGeom prst="rect">
            <a:avLst/>
          </a:prstGeom>
          <a:noFill/>
        </p:spPr>
        <p:txBody>
          <a:bodyPr wrap="square" rtlCol="0">
            <a:spAutoFit/>
          </a:bodyPr>
          <a:lstStyle/>
          <a:p>
            <a:r>
              <a:rPr lang="en-ZA" dirty="0" smtClean="0">
                <a:hlinkClick r:id="rId6" action="ppaction://hlinksldjump"/>
              </a:rPr>
              <a:t>Bibliography</a:t>
            </a:r>
            <a:endParaRPr lang="en-ZA" dirty="0"/>
          </a:p>
        </p:txBody>
      </p:sp>
    </p:spTree>
    <p:extLst>
      <p:ext uri="{BB962C8B-B14F-4D97-AF65-F5344CB8AC3E}">
        <p14:creationId xmlns:p14="http://schemas.microsoft.com/office/powerpoint/2010/main" val="1140307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Smart Glasses</a:t>
            </a:r>
            <a:endParaRPr lang="en-ZA" dirty="0"/>
          </a:p>
        </p:txBody>
      </p:sp>
      <p:sp>
        <p:nvSpPr>
          <p:cNvPr id="3" name="Content Placeholder 2"/>
          <p:cNvSpPr>
            <a:spLocks noGrp="1"/>
          </p:cNvSpPr>
          <p:nvPr>
            <p:ph idx="1"/>
          </p:nvPr>
        </p:nvSpPr>
        <p:spPr/>
        <p:txBody>
          <a:bodyPr/>
          <a:lstStyle/>
          <a:p>
            <a:r>
              <a:rPr lang="en-ZA" dirty="0"/>
              <a:t>These will change how you view the world. </a:t>
            </a:r>
            <a:endParaRPr lang="en-ZA" dirty="0" smtClean="0"/>
          </a:p>
          <a:p>
            <a:r>
              <a:rPr lang="en-ZA" dirty="0" smtClean="0"/>
              <a:t>A </a:t>
            </a:r>
            <a:r>
              <a:rPr lang="en-ZA" dirty="0"/>
              <a:t>pair of these glasses have the capabilities of a phablet or </a:t>
            </a:r>
            <a:r>
              <a:rPr lang="en-ZA" dirty="0" smtClean="0"/>
              <a:t>tablet</a:t>
            </a:r>
          </a:p>
          <a:p>
            <a:r>
              <a:rPr lang="en-ZA" dirty="0" smtClean="0"/>
              <a:t>They have a </a:t>
            </a:r>
            <a:r>
              <a:rPr lang="en-ZA" dirty="0"/>
              <a:t>virtual display. </a:t>
            </a:r>
            <a:endParaRPr lang="en-ZA" dirty="0" smtClean="0"/>
          </a:p>
          <a:p>
            <a:r>
              <a:rPr lang="en-ZA" dirty="0" smtClean="0"/>
              <a:t>Virtually </a:t>
            </a:r>
            <a:r>
              <a:rPr lang="en-ZA" dirty="0"/>
              <a:t>every function of a smart phone is available to these glasses. </a:t>
            </a:r>
            <a:endParaRPr lang="en-ZA" dirty="0" smtClean="0"/>
          </a:p>
          <a:p>
            <a:pPr marL="0" indent="0">
              <a:buNone/>
            </a:pPr>
            <a:endParaRPr lang="en-ZA" dirty="0"/>
          </a:p>
          <a:p>
            <a:pPr marL="0" indent="0">
              <a:buNone/>
            </a:pPr>
            <a:r>
              <a:rPr lang="en-ZA" sz="2400" u="sng" dirty="0">
                <a:hlinkClick r:id="rId2"/>
              </a:rPr>
              <a:t>https://www.youtube.com/watch?v=iaUOYa6SVsk</a:t>
            </a:r>
            <a:endParaRPr lang="en-ZA" sz="2400" dirty="0"/>
          </a:p>
          <a:p>
            <a:pPr marL="0" indent="0">
              <a:buNone/>
            </a:pPr>
            <a:endParaRPr lang="en-ZA" dirty="0"/>
          </a:p>
        </p:txBody>
      </p:sp>
    </p:spTree>
    <p:extLst>
      <p:ext uri="{BB962C8B-B14F-4D97-AF65-F5344CB8AC3E}">
        <p14:creationId xmlns:p14="http://schemas.microsoft.com/office/powerpoint/2010/main" val="2890381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 quick </a:t>
            </a:r>
            <a:r>
              <a:rPr lang="en-ZA" smtClean="0"/>
              <a:t>look at Smart </a:t>
            </a:r>
            <a:r>
              <a:rPr lang="en-ZA" dirty="0" smtClean="0"/>
              <a:t>Glass</a:t>
            </a:r>
            <a:endParaRPr lang="en-ZA" dirty="0"/>
          </a:p>
        </p:txBody>
      </p:sp>
      <p:sp>
        <p:nvSpPr>
          <p:cNvPr id="3" name="Content Placeholder 2"/>
          <p:cNvSpPr>
            <a:spLocks noGrp="1"/>
          </p:cNvSpPr>
          <p:nvPr>
            <p:ph idx="1"/>
          </p:nvPr>
        </p:nvSpPr>
        <p:spPr/>
        <p:txBody>
          <a:bodyPr/>
          <a:lstStyle/>
          <a:p>
            <a:pPr>
              <a:spcAft>
                <a:spcPts val="600"/>
              </a:spcAft>
            </a:pPr>
            <a:r>
              <a:rPr lang="en-ZA" dirty="0" smtClean="0"/>
              <a:t>A Day Made Of Glass </a:t>
            </a:r>
          </a:p>
          <a:p>
            <a:pPr marL="0" indent="0">
              <a:spcAft>
                <a:spcPts val="1200"/>
              </a:spcAft>
              <a:buNone/>
            </a:pPr>
            <a:r>
              <a:rPr lang="en-ZA" sz="2800" u="sng" dirty="0" smtClean="0">
                <a:hlinkClick r:id="rId2"/>
              </a:rPr>
              <a:t>https</a:t>
            </a:r>
            <a:r>
              <a:rPr lang="en-ZA" sz="2800" u="sng" dirty="0">
                <a:hlinkClick r:id="rId2"/>
              </a:rPr>
              <a:t>://www.youtube.com/watch?v=6Cf7IL_eZ38</a:t>
            </a:r>
            <a:endParaRPr lang="en-ZA" sz="2800" dirty="0"/>
          </a:p>
          <a:p>
            <a:pPr>
              <a:spcBef>
                <a:spcPts val="1800"/>
              </a:spcBef>
              <a:spcAft>
                <a:spcPts val="600"/>
              </a:spcAft>
            </a:pPr>
            <a:r>
              <a:rPr lang="en-ZA" dirty="0" smtClean="0"/>
              <a:t>A Day Made Of Glass 2</a:t>
            </a:r>
          </a:p>
          <a:p>
            <a:pPr marL="0" indent="0">
              <a:spcAft>
                <a:spcPts val="1200"/>
              </a:spcAft>
              <a:buNone/>
            </a:pPr>
            <a:r>
              <a:rPr lang="en-ZA" sz="2800" u="sng" dirty="0" smtClean="0">
                <a:hlinkClick r:id="rId3"/>
              </a:rPr>
              <a:t>https</a:t>
            </a:r>
            <a:r>
              <a:rPr lang="en-ZA" sz="2800" u="sng" dirty="0">
                <a:hlinkClick r:id="rId3"/>
              </a:rPr>
              <a:t>://www.youtube.com/watch?v=jZkHpNnXLB0</a:t>
            </a:r>
            <a:r>
              <a:rPr lang="en-ZA" sz="2800" dirty="0"/>
              <a:t> </a:t>
            </a:r>
          </a:p>
          <a:p>
            <a:pPr>
              <a:spcBef>
                <a:spcPts val="1800"/>
              </a:spcBef>
              <a:spcAft>
                <a:spcPts val="600"/>
              </a:spcAft>
            </a:pPr>
            <a:r>
              <a:rPr lang="en-ZA" dirty="0" smtClean="0"/>
              <a:t>A Day Made Of Glass Unpacked</a:t>
            </a:r>
          </a:p>
          <a:p>
            <a:pPr marL="0" indent="0">
              <a:spcAft>
                <a:spcPts val="1200"/>
              </a:spcAft>
              <a:buNone/>
            </a:pPr>
            <a:r>
              <a:rPr lang="en-ZA" sz="2800" u="sng" dirty="0" smtClean="0">
                <a:hlinkClick r:id="rId4"/>
              </a:rPr>
              <a:t>https</a:t>
            </a:r>
            <a:r>
              <a:rPr lang="en-ZA" sz="2800" u="sng" dirty="0">
                <a:hlinkClick r:id="rId4"/>
              </a:rPr>
              <a:t>://www.youtube.com/watch?v=X-GXO_urMow</a:t>
            </a:r>
            <a:endParaRPr lang="en-ZA" sz="2800" dirty="0"/>
          </a:p>
        </p:txBody>
      </p:sp>
      <p:sp>
        <p:nvSpPr>
          <p:cNvPr id="4" name="Action Button: Back or Previous 3">
            <a:hlinkClick r:id="rId5" action="ppaction://hlinksldjump" highlightClick="1"/>
          </p:cNvPr>
          <p:cNvSpPr/>
          <p:nvPr/>
        </p:nvSpPr>
        <p:spPr>
          <a:xfrm>
            <a:off x="228600" y="6248400"/>
            <a:ext cx="1905000" cy="3810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308234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Carputer </a:t>
            </a:r>
            <a:endParaRPr lang="en-ZA" dirty="0"/>
          </a:p>
        </p:txBody>
      </p:sp>
      <p:sp>
        <p:nvSpPr>
          <p:cNvPr id="3" name="Content Placeholder 2"/>
          <p:cNvSpPr>
            <a:spLocks noGrp="1"/>
          </p:cNvSpPr>
          <p:nvPr>
            <p:ph idx="1"/>
          </p:nvPr>
        </p:nvSpPr>
        <p:spPr/>
        <p:txBody>
          <a:bodyPr/>
          <a:lstStyle/>
          <a:p>
            <a:pPr marL="0" indent="0">
              <a:buNone/>
            </a:pPr>
            <a:r>
              <a:rPr lang="en-ZA" dirty="0" smtClean="0"/>
              <a:t>These are computers that are used inside a car.</a:t>
            </a:r>
          </a:p>
          <a:p>
            <a:pPr marL="0" indent="0">
              <a:buNone/>
            </a:pPr>
            <a:r>
              <a:rPr lang="en-ZA" dirty="0" smtClean="0"/>
              <a:t>Examples:</a:t>
            </a:r>
          </a:p>
          <a:p>
            <a:r>
              <a:rPr lang="en-ZA" dirty="0" smtClean="0"/>
              <a:t>Diagnostic computers</a:t>
            </a:r>
          </a:p>
          <a:p>
            <a:r>
              <a:rPr lang="en-ZA" dirty="0" smtClean="0"/>
              <a:t>GPS</a:t>
            </a:r>
          </a:p>
          <a:p>
            <a:r>
              <a:rPr lang="en-ZA" dirty="0" smtClean="0"/>
              <a:t>Media players</a:t>
            </a:r>
            <a:endParaRPr lang="en-ZA" dirty="0"/>
          </a:p>
        </p:txBody>
      </p:sp>
      <p:sp>
        <p:nvSpPr>
          <p:cNvPr id="4" name="Action Button: Back or Previous 3">
            <a:hlinkClick r:id="rId2" action="ppaction://hlinksldjump" highlightClick="1"/>
          </p:cNvPr>
          <p:cNvSpPr/>
          <p:nvPr/>
        </p:nvSpPr>
        <p:spPr>
          <a:xfrm>
            <a:off x="304800" y="6096000"/>
            <a:ext cx="1905000" cy="4572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372809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Power Users </a:t>
            </a:r>
            <a:endParaRPr lang="en-ZA"/>
          </a:p>
        </p:txBody>
      </p:sp>
      <p:sp>
        <p:nvSpPr>
          <p:cNvPr id="3" name="Content Placeholder 2"/>
          <p:cNvSpPr>
            <a:spLocks noGrp="1"/>
          </p:cNvSpPr>
          <p:nvPr>
            <p:ph idx="1"/>
          </p:nvPr>
        </p:nvSpPr>
        <p:spPr>
          <a:xfrm>
            <a:off x="457200" y="2057399"/>
            <a:ext cx="8229600" cy="4073525"/>
          </a:xfrm>
        </p:spPr>
        <p:txBody>
          <a:bodyPr/>
          <a:lstStyle/>
          <a:p>
            <a:pPr>
              <a:spcAft>
                <a:spcPts val="1800"/>
              </a:spcAft>
            </a:pPr>
            <a:r>
              <a:rPr lang="en-ZA" dirty="0" smtClean="0"/>
              <a:t>Experienced computer user</a:t>
            </a:r>
          </a:p>
          <a:p>
            <a:pPr>
              <a:spcAft>
                <a:spcPts val="1800"/>
              </a:spcAft>
            </a:pPr>
            <a:r>
              <a:rPr lang="en-ZA" dirty="0" smtClean="0"/>
              <a:t>Advanced skills in the software they are using</a:t>
            </a:r>
          </a:p>
          <a:p>
            <a:pPr>
              <a:spcAft>
                <a:spcPts val="1800"/>
              </a:spcAft>
            </a:pPr>
            <a:r>
              <a:rPr lang="en-ZA" dirty="0" smtClean="0"/>
              <a:t>They need the best and faster computer available</a:t>
            </a:r>
            <a:endParaRPr lang="en-ZA" dirty="0"/>
          </a:p>
        </p:txBody>
      </p:sp>
    </p:spTree>
    <p:extLst>
      <p:ext uri="{BB962C8B-B14F-4D97-AF65-F5344CB8AC3E}">
        <p14:creationId xmlns:p14="http://schemas.microsoft.com/office/powerpoint/2010/main" val="3651404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Examples of Power Users</a:t>
            </a:r>
            <a:endParaRPr lang="en-ZA" dirty="0"/>
          </a:p>
        </p:txBody>
      </p:sp>
      <p:sp>
        <p:nvSpPr>
          <p:cNvPr id="3" name="Content Placeholder 2"/>
          <p:cNvSpPr>
            <a:spLocks noGrp="1"/>
          </p:cNvSpPr>
          <p:nvPr>
            <p:ph idx="1"/>
          </p:nvPr>
        </p:nvSpPr>
        <p:spPr>
          <a:xfrm>
            <a:off x="457200" y="1981199"/>
            <a:ext cx="8229600" cy="3886201"/>
          </a:xfrm>
        </p:spPr>
        <p:txBody>
          <a:bodyPr/>
          <a:lstStyle/>
          <a:p>
            <a:pPr lvl="0">
              <a:spcAft>
                <a:spcPts val="2400"/>
              </a:spcAft>
            </a:pPr>
            <a:r>
              <a:rPr lang="en-ZA" dirty="0"/>
              <a:t>Graphic designers</a:t>
            </a:r>
          </a:p>
          <a:p>
            <a:pPr lvl="0">
              <a:spcAft>
                <a:spcPts val="2400"/>
              </a:spcAft>
            </a:pPr>
            <a:r>
              <a:rPr lang="en-ZA" dirty="0"/>
              <a:t>Video editors</a:t>
            </a:r>
          </a:p>
          <a:p>
            <a:pPr lvl="0">
              <a:spcAft>
                <a:spcPts val="2400"/>
              </a:spcAft>
            </a:pPr>
            <a:r>
              <a:rPr lang="en-ZA" dirty="0"/>
              <a:t>Audio producers</a:t>
            </a:r>
          </a:p>
          <a:p>
            <a:pPr lvl="0">
              <a:spcAft>
                <a:spcPts val="2400"/>
              </a:spcAft>
            </a:pPr>
            <a:r>
              <a:rPr lang="en-ZA" dirty="0"/>
              <a:t>Professional </a:t>
            </a:r>
            <a:r>
              <a:rPr lang="en-ZA" dirty="0" smtClean="0"/>
              <a:t>gamers</a:t>
            </a:r>
            <a:endParaRPr lang="en-ZA" dirty="0"/>
          </a:p>
        </p:txBody>
      </p:sp>
      <p:sp>
        <p:nvSpPr>
          <p:cNvPr id="4" name="Action Button: Back or Previous 3">
            <a:hlinkClick r:id="rId2" action="ppaction://hlinksldjump" highlightClick="1"/>
          </p:cNvPr>
          <p:cNvSpPr/>
          <p:nvPr/>
        </p:nvSpPr>
        <p:spPr>
          <a:xfrm>
            <a:off x="228600" y="5867400"/>
            <a:ext cx="1828800" cy="4572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40453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Data vs Information</a:t>
            </a:r>
            <a:endParaRPr lang="en-ZA" dirty="0"/>
          </a:p>
        </p:txBody>
      </p:sp>
      <p:sp>
        <p:nvSpPr>
          <p:cNvPr id="3" name="Content Placeholder 2"/>
          <p:cNvSpPr>
            <a:spLocks noGrp="1"/>
          </p:cNvSpPr>
          <p:nvPr>
            <p:ph idx="1"/>
          </p:nvPr>
        </p:nvSpPr>
        <p:spPr/>
        <p:txBody>
          <a:bodyPr/>
          <a:lstStyle/>
          <a:p>
            <a:pPr>
              <a:spcAft>
                <a:spcPts val="1800"/>
              </a:spcAft>
            </a:pPr>
            <a:r>
              <a:rPr lang="en-ZA" dirty="0" smtClean="0"/>
              <a:t>Data is raw</a:t>
            </a:r>
          </a:p>
          <a:p>
            <a:pPr>
              <a:spcAft>
                <a:spcPts val="1800"/>
              </a:spcAft>
            </a:pPr>
            <a:r>
              <a:rPr lang="en-ZA" dirty="0" smtClean="0"/>
              <a:t>Once it has been analysed and used in reports it is considered to be </a:t>
            </a:r>
            <a:r>
              <a:rPr lang="en-ZA" dirty="0" err="1" smtClean="0"/>
              <a:t>InformTION</a:t>
            </a:r>
            <a:endParaRPr lang="en-ZA" dirty="0" smtClean="0"/>
          </a:p>
          <a:p>
            <a:pPr>
              <a:spcAft>
                <a:spcPts val="1800"/>
              </a:spcAft>
            </a:pPr>
            <a:r>
              <a:rPr lang="en-ZA" dirty="0" smtClean="0"/>
              <a:t>An information Manager (IM) takes care of it, manipulates it and steers it to the department that can use it</a:t>
            </a:r>
          </a:p>
          <a:p>
            <a:pPr>
              <a:spcAft>
                <a:spcPts val="1800"/>
              </a:spcAft>
            </a:pPr>
            <a:endParaRPr lang="en-ZA" dirty="0"/>
          </a:p>
        </p:txBody>
      </p:sp>
    </p:spTree>
    <p:extLst>
      <p:ext uri="{BB962C8B-B14F-4D97-AF65-F5344CB8AC3E}">
        <p14:creationId xmlns:p14="http://schemas.microsoft.com/office/powerpoint/2010/main" val="2348322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IM duties</a:t>
            </a:r>
            <a:endParaRPr lang="en-ZA" dirty="0"/>
          </a:p>
        </p:txBody>
      </p:sp>
      <p:sp>
        <p:nvSpPr>
          <p:cNvPr id="3" name="Content Placeholder 2"/>
          <p:cNvSpPr>
            <a:spLocks noGrp="1"/>
          </p:cNvSpPr>
          <p:nvPr>
            <p:ph idx="1"/>
          </p:nvPr>
        </p:nvSpPr>
        <p:spPr/>
        <p:txBody>
          <a:bodyPr/>
          <a:lstStyle/>
          <a:p>
            <a:pPr lvl="0"/>
            <a:r>
              <a:rPr lang="en-ZA" dirty="0"/>
              <a:t>Plan how to deal with the data</a:t>
            </a:r>
          </a:p>
          <a:p>
            <a:pPr lvl="0"/>
            <a:r>
              <a:rPr lang="en-ZA" dirty="0"/>
              <a:t>Organise it in a way that it can be processed</a:t>
            </a:r>
          </a:p>
          <a:p>
            <a:pPr lvl="0"/>
            <a:r>
              <a:rPr lang="en-ZA" dirty="0"/>
              <a:t>Structure the software to deal with it</a:t>
            </a:r>
          </a:p>
          <a:p>
            <a:pPr lvl="0"/>
            <a:r>
              <a:rPr lang="en-ZA" dirty="0"/>
              <a:t>Process the data</a:t>
            </a:r>
          </a:p>
          <a:p>
            <a:pPr lvl="0"/>
            <a:r>
              <a:rPr lang="en-ZA" dirty="0"/>
              <a:t>Control what happens to it once it becomes information</a:t>
            </a:r>
          </a:p>
          <a:p>
            <a:pPr lvl="0"/>
            <a:r>
              <a:rPr lang="en-ZA" dirty="0"/>
              <a:t>Evaluate the results and finally</a:t>
            </a:r>
          </a:p>
          <a:p>
            <a:r>
              <a:rPr lang="en-ZA" dirty="0"/>
              <a:t>Report the results to the relevant department</a:t>
            </a:r>
            <a:endParaRPr lang="en-ZA" dirty="0"/>
          </a:p>
        </p:txBody>
      </p:sp>
    </p:spTree>
    <p:extLst>
      <p:ext uri="{BB962C8B-B14F-4D97-AF65-F5344CB8AC3E}">
        <p14:creationId xmlns:p14="http://schemas.microsoft.com/office/powerpoint/2010/main" val="142436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Reasons for using computers</a:t>
            </a:r>
            <a:endParaRPr lang="en-ZA" dirty="0"/>
          </a:p>
        </p:txBody>
      </p:sp>
      <p:sp>
        <p:nvSpPr>
          <p:cNvPr id="3" name="Content Placeholder 2"/>
          <p:cNvSpPr>
            <a:spLocks noGrp="1"/>
          </p:cNvSpPr>
          <p:nvPr>
            <p:ph idx="1"/>
          </p:nvPr>
        </p:nvSpPr>
        <p:spPr>
          <a:xfrm>
            <a:off x="457200" y="1600200"/>
            <a:ext cx="8229600" cy="4724399"/>
          </a:xfrm>
        </p:spPr>
        <p:txBody>
          <a:bodyPr/>
          <a:lstStyle/>
          <a:p>
            <a:pPr lvl="0"/>
            <a:r>
              <a:rPr lang="en-ZA" dirty="0"/>
              <a:t>saving paper, time, labour</a:t>
            </a:r>
          </a:p>
          <a:p>
            <a:pPr lvl="0"/>
            <a:r>
              <a:rPr lang="en-ZA" dirty="0"/>
              <a:t>communication costs</a:t>
            </a:r>
          </a:p>
          <a:p>
            <a:pPr lvl="0"/>
            <a:r>
              <a:rPr lang="en-ZA" dirty="0"/>
              <a:t>efficiency</a:t>
            </a:r>
          </a:p>
          <a:p>
            <a:pPr lvl="0"/>
            <a:r>
              <a:rPr lang="en-ZA" dirty="0"/>
              <a:t>accuracy</a:t>
            </a:r>
          </a:p>
          <a:p>
            <a:pPr lvl="0"/>
            <a:r>
              <a:rPr lang="en-ZA" dirty="0"/>
              <a:t>reliability</a:t>
            </a:r>
          </a:p>
          <a:p>
            <a:pPr lvl="0"/>
            <a:r>
              <a:rPr lang="en-ZA" dirty="0"/>
              <a:t>effect on time and distance</a:t>
            </a:r>
          </a:p>
          <a:p>
            <a:pPr lvl="0"/>
            <a:r>
              <a:rPr lang="en-ZA" dirty="0"/>
              <a:t>global communication including social networks and web tools such as blogs, wikis, etc.</a:t>
            </a:r>
          </a:p>
          <a:p>
            <a:endParaRPr lang="en-ZA" dirty="0"/>
          </a:p>
        </p:txBody>
      </p:sp>
    </p:spTree>
    <p:extLst>
      <p:ext uri="{BB962C8B-B14F-4D97-AF65-F5344CB8AC3E}">
        <p14:creationId xmlns:p14="http://schemas.microsoft.com/office/powerpoint/2010/main" val="353834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Convergence</a:t>
            </a:r>
            <a:endParaRPr lang="en-ZA" dirty="0"/>
          </a:p>
        </p:txBody>
      </p:sp>
      <p:sp>
        <p:nvSpPr>
          <p:cNvPr id="3" name="Content Placeholder 2"/>
          <p:cNvSpPr>
            <a:spLocks noGrp="1"/>
          </p:cNvSpPr>
          <p:nvPr>
            <p:ph idx="1"/>
          </p:nvPr>
        </p:nvSpPr>
        <p:spPr>
          <a:xfrm>
            <a:off x="533400" y="1676400"/>
            <a:ext cx="8229600" cy="4411662"/>
          </a:xfrm>
        </p:spPr>
        <p:txBody>
          <a:bodyPr/>
          <a:lstStyle/>
          <a:p>
            <a:pPr>
              <a:spcAft>
                <a:spcPts val="1200"/>
              </a:spcAft>
            </a:pPr>
            <a:r>
              <a:rPr lang="en-ZA" dirty="0" smtClean="0"/>
              <a:t>If things converge they are moving to a common point</a:t>
            </a:r>
          </a:p>
          <a:p>
            <a:pPr>
              <a:spcAft>
                <a:spcPts val="1200"/>
              </a:spcAft>
            </a:pPr>
            <a:r>
              <a:rPr lang="en-ZA" dirty="0" smtClean="0"/>
              <a:t>In IT research has led to items sharing switches</a:t>
            </a:r>
          </a:p>
          <a:p>
            <a:pPr>
              <a:spcAft>
                <a:spcPts val="1200"/>
              </a:spcAft>
            </a:pPr>
            <a:r>
              <a:rPr lang="en-ZA" dirty="0" smtClean="0"/>
              <a:t>This minimises hardware and wiring</a:t>
            </a:r>
          </a:p>
          <a:p>
            <a:pPr>
              <a:spcAft>
                <a:spcPts val="1200"/>
              </a:spcAft>
            </a:pPr>
            <a:r>
              <a:rPr lang="en-ZA" dirty="0" smtClean="0"/>
              <a:t>It is more efficient and cost effective for the firm</a:t>
            </a:r>
          </a:p>
          <a:p>
            <a:endParaRPr lang="en-ZA" dirty="0"/>
          </a:p>
        </p:txBody>
      </p:sp>
    </p:spTree>
    <p:extLst>
      <p:ext uri="{BB962C8B-B14F-4D97-AF65-F5344CB8AC3E}">
        <p14:creationId xmlns:p14="http://schemas.microsoft.com/office/powerpoint/2010/main" val="4007770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Bibliography</a:t>
            </a:r>
            <a:endParaRPr lang="en-ZA" dirty="0"/>
          </a:p>
        </p:txBody>
      </p:sp>
      <p:sp>
        <p:nvSpPr>
          <p:cNvPr id="3" name="Content Placeholder 2"/>
          <p:cNvSpPr>
            <a:spLocks noGrp="1"/>
          </p:cNvSpPr>
          <p:nvPr>
            <p:ph idx="1"/>
          </p:nvPr>
        </p:nvSpPr>
        <p:spPr/>
        <p:txBody>
          <a:bodyPr/>
          <a:lstStyle/>
          <a:p>
            <a:r>
              <a:rPr lang="en-ZA" dirty="0" smtClean="0">
                <a:hlinkClick r:id="rId2"/>
              </a:rPr>
              <a:t>www.wikipedia.com</a:t>
            </a:r>
            <a:endParaRPr lang="en-ZA" dirty="0" smtClean="0"/>
          </a:p>
          <a:p>
            <a:r>
              <a:rPr lang="en-ZA" dirty="0" smtClean="0">
                <a:hlinkClick r:id="rId3"/>
              </a:rPr>
              <a:t>www.whatis.techtarget.com/</a:t>
            </a:r>
            <a:endParaRPr lang="en-ZA" dirty="0" smtClean="0"/>
          </a:p>
          <a:p>
            <a:r>
              <a:rPr lang="en-ZA" dirty="0" smtClean="0">
                <a:hlinkClick r:id="rId4"/>
              </a:rPr>
              <a:t>www.webopedia.com</a:t>
            </a:r>
            <a:endParaRPr lang="en-ZA" dirty="0" smtClean="0"/>
          </a:p>
          <a:p>
            <a:r>
              <a:rPr lang="en-ZA" dirty="0" smtClean="0">
                <a:hlinkClick r:id="rId5"/>
              </a:rPr>
              <a:t>www.techterms.com</a:t>
            </a:r>
            <a:endParaRPr lang="en-ZA" dirty="0" smtClean="0"/>
          </a:p>
          <a:p>
            <a:r>
              <a:rPr lang="en-ZA" dirty="0" smtClean="0">
                <a:hlinkClick r:id="rId6"/>
              </a:rPr>
              <a:t>www.pcmag.com</a:t>
            </a:r>
            <a:endParaRPr lang="en-ZA" dirty="0" smtClean="0"/>
          </a:p>
          <a:p>
            <a:r>
              <a:rPr lang="en-ZA" dirty="0" smtClean="0">
                <a:hlinkClick r:id="rId7"/>
              </a:rPr>
              <a:t>www.howstuffworks.com</a:t>
            </a:r>
            <a:endParaRPr lang="en-ZA" dirty="0" smtClean="0"/>
          </a:p>
          <a:p>
            <a:r>
              <a:rPr lang="en-ZA" dirty="0" smtClean="0">
                <a:hlinkClick r:id="rId8"/>
              </a:rPr>
              <a:t>www.pensitdown.com</a:t>
            </a:r>
            <a:endParaRPr lang="en-ZA" dirty="0" smtClean="0"/>
          </a:p>
          <a:p>
            <a:endParaRPr lang="en-ZA" dirty="0" smtClean="0"/>
          </a:p>
          <a:p>
            <a:endParaRPr lang="en-ZA" dirty="0" smtClean="0"/>
          </a:p>
          <a:p>
            <a:endParaRPr lang="en-ZA" dirty="0" smtClean="0"/>
          </a:p>
          <a:p>
            <a:endParaRPr lang="en-ZA" dirty="0" smtClean="0"/>
          </a:p>
          <a:p>
            <a:endParaRPr lang="en-ZA" dirty="0"/>
          </a:p>
        </p:txBody>
      </p:sp>
    </p:spTree>
    <p:extLst>
      <p:ext uri="{BB962C8B-B14F-4D97-AF65-F5344CB8AC3E}">
        <p14:creationId xmlns:p14="http://schemas.microsoft.com/office/powerpoint/2010/main" val="4062353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Personal</a:t>
            </a:r>
            <a:endParaRPr lang="en-ZA" dirty="0"/>
          </a:p>
        </p:txBody>
      </p:sp>
      <p:sp>
        <p:nvSpPr>
          <p:cNvPr id="3" name="Content Placeholder 2"/>
          <p:cNvSpPr>
            <a:spLocks noGrp="1"/>
          </p:cNvSpPr>
          <p:nvPr>
            <p:ph idx="1"/>
          </p:nvPr>
        </p:nvSpPr>
        <p:spPr/>
        <p:txBody>
          <a:bodyPr/>
          <a:lstStyle/>
          <a:p>
            <a:r>
              <a:rPr lang="en-ZA" dirty="0" smtClean="0"/>
              <a:t>Usually called a PC</a:t>
            </a:r>
          </a:p>
          <a:p>
            <a:r>
              <a:rPr lang="en-ZA" dirty="0" smtClean="0"/>
              <a:t>Found the home or small business environment</a:t>
            </a:r>
          </a:p>
          <a:p>
            <a:pPr marL="0" indent="0">
              <a:buNone/>
            </a:pPr>
            <a:r>
              <a:rPr lang="en-ZA" b="1" dirty="0"/>
              <a:t>Definition</a:t>
            </a:r>
            <a:r>
              <a:rPr lang="en-ZA" dirty="0"/>
              <a:t>:</a:t>
            </a:r>
          </a:p>
          <a:p>
            <a:pPr marL="0" indent="0">
              <a:buNone/>
            </a:pPr>
            <a:r>
              <a:rPr lang="en-ZA" i="1" dirty="0"/>
              <a:t>A PC can be defined as a reasonably priced computer for a single user that is driven by software that is fairly simple to use</a:t>
            </a:r>
          </a:p>
          <a:p>
            <a:pPr marL="0" indent="0">
              <a:buNone/>
            </a:pPr>
            <a:endParaRPr lang="en-ZA" dirty="0" smtClean="0"/>
          </a:p>
          <a:p>
            <a:endParaRPr lang="en-ZA" dirty="0" smtClean="0"/>
          </a:p>
          <a:p>
            <a:pPr marL="0" indent="0">
              <a:buNone/>
            </a:pPr>
            <a:endParaRPr lang="en-ZA" dirty="0"/>
          </a:p>
        </p:txBody>
      </p:sp>
    </p:spTree>
    <p:extLst>
      <p:ext uri="{BB962C8B-B14F-4D97-AF65-F5344CB8AC3E}">
        <p14:creationId xmlns:p14="http://schemas.microsoft.com/office/powerpoint/2010/main" val="38069091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History of the PC</a:t>
            </a:r>
            <a:endParaRPr lang="en-ZA" dirty="0"/>
          </a:p>
        </p:txBody>
      </p:sp>
      <p:sp>
        <p:nvSpPr>
          <p:cNvPr id="3" name="Content Placeholder 2"/>
          <p:cNvSpPr>
            <a:spLocks noGrp="1"/>
          </p:cNvSpPr>
          <p:nvPr>
            <p:ph idx="1"/>
          </p:nvPr>
        </p:nvSpPr>
        <p:spPr/>
        <p:txBody>
          <a:bodyPr/>
          <a:lstStyle/>
          <a:p>
            <a:r>
              <a:rPr lang="en-ZA" dirty="0" smtClean="0"/>
              <a:t>IBM introduced a model that they called a “PC”</a:t>
            </a:r>
          </a:p>
          <a:p>
            <a:pPr lvl="1"/>
            <a:r>
              <a:rPr lang="en-ZA" i="1" dirty="0" smtClean="0"/>
              <a:t>Usually used within an office context</a:t>
            </a:r>
          </a:p>
          <a:p>
            <a:r>
              <a:rPr lang="en-ZA" dirty="0" smtClean="0"/>
              <a:t>Apple introduced a model that they called the Apple Mac</a:t>
            </a:r>
          </a:p>
          <a:p>
            <a:pPr lvl="1"/>
            <a:r>
              <a:rPr lang="en-ZA" i="1" dirty="0" smtClean="0"/>
              <a:t>Usually used by the design industry</a:t>
            </a:r>
            <a:endParaRPr lang="en-ZA" i="1" dirty="0"/>
          </a:p>
          <a:p>
            <a:r>
              <a:rPr lang="en-ZA" dirty="0" smtClean="0"/>
              <a:t>Essentially both can be regarded as a PC in the modern sense.</a:t>
            </a:r>
            <a:endParaRPr lang="en-ZA" dirty="0"/>
          </a:p>
        </p:txBody>
      </p:sp>
    </p:spTree>
    <p:extLst>
      <p:ext uri="{BB962C8B-B14F-4D97-AF65-F5344CB8AC3E}">
        <p14:creationId xmlns:p14="http://schemas.microsoft.com/office/powerpoint/2010/main" val="244421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Essential Components</a:t>
            </a:r>
            <a:endParaRPr lang="en-ZA" dirty="0"/>
          </a:p>
        </p:txBody>
      </p:sp>
      <p:sp>
        <p:nvSpPr>
          <p:cNvPr id="3" name="Content Placeholder 2"/>
          <p:cNvSpPr>
            <a:spLocks noGrp="1"/>
          </p:cNvSpPr>
          <p:nvPr>
            <p:ph idx="1"/>
          </p:nvPr>
        </p:nvSpPr>
        <p:spPr/>
        <p:txBody>
          <a:bodyPr/>
          <a:lstStyle/>
          <a:p>
            <a:r>
              <a:rPr lang="en-ZA" dirty="0" smtClean="0"/>
              <a:t>Microprocessors</a:t>
            </a:r>
          </a:p>
          <a:p>
            <a:r>
              <a:rPr lang="en-ZA" dirty="0" smtClean="0"/>
              <a:t>Keyboard</a:t>
            </a:r>
          </a:p>
          <a:p>
            <a:r>
              <a:rPr lang="en-ZA" dirty="0" smtClean="0"/>
              <a:t>Monitor</a:t>
            </a:r>
          </a:p>
          <a:p>
            <a:r>
              <a:rPr lang="en-ZA" dirty="0" smtClean="0"/>
              <a:t>Mouse</a:t>
            </a:r>
          </a:p>
          <a:p>
            <a:r>
              <a:rPr lang="en-ZA" dirty="0" smtClean="0"/>
              <a:t>Extension ports to house</a:t>
            </a:r>
          </a:p>
          <a:p>
            <a:pPr lvl="1"/>
            <a:r>
              <a:rPr lang="en-ZA" i="1" dirty="0" smtClean="0"/>
              <a:t>Speakers</a:t>
            </a:r>
          </a:p>
          <a:p>
            <a:pPr lvl="1"/>
            <a:r>
              <a:rPr lang="en-ZA" i="1" dirty="0" smtClean="0"/>
              <a:t>Printers</a:t>
            </a:r>
          </a:p>
          <a:p>
            <a:pPr lvl="1"/>
            <a:r>
              <a:rPr lang="en-ZA" i="1" dirty="0" smtClean="0"/>
              <a:t>etc.</a:t>
            </a:r>
            <a:endParaRPr lang="en-ZA" i="1" dirty="0"/>
          </a:p>
        </p:txBody>
      </p:sp>
      <p:sp>
        <p:nvSpPr>
          <p:cNvPr id="4" name="Action Button: Back or Previous 3">
            <a:hlinkClick r:id="rId2" action="ppaction://hlinksldjump" highlightClick="1"/>
          </p:cNvPr>
          <p:cNvSpPr/>
          <p:nvPr/>
        </p:nvSpPr>
        <p:spPr>
          <a:xfrm>
            <a:off x="304800" y="6324600"/>
            <a:ext cx="1447800" cy="3810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379473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SOHO</a:t>
            </a:r>
            <a:endParaRPr lang="en-ZA" dirty="0"/>
          </a:p>
        </p:txBody>
      </p:sp>
      <p:sp>
        <p:nvSpPr>
          <p:cNvPr id="3" name="Content Placeholder 2"/>
          <p:cNvSpPr>
            <a:spLocks noGrp="1"/>
          </p:cNvSpPr>
          <p:nvPr>
            <p:ph idx="1"/>
          </p:nvPr>
        </p:nvSpPr>
        <p:spPr/>
        <p:txBody>
          <a:bodyPr/>
          <a:lstStyle/>
          <a:p>
            <a:r>
              <a:rPr lang="en-ZA" dirty="0" smtClean="0"/>
              <a:t>Small Office Home Office</a:t>
            </a:r>
          </a:p>
          <a:p>
            <a:pPr lvl="1"/>
            <a:r>
              <a:rPr lang="en-ZA" dirty="0" smtClean="0"/>
              <a:t>Also known as A virtual office or</a:t>
            </a:r>
          </a:p>
          <a:p>
            <a:pPr lvl="1"/>
            <a:r>
              <a:rPr lang="en-ZA" dirty="0" smtClean="0"/>
              <a:t>A single location firm</a:t>
            </a:r>
          </a:p>
          <a:p>
            <a:r>
              <a:rPr lang="en-ZA" dirty="0" smtClean="0"/>
              <a:t>It usually employees between 0 and 10 people.</a:t>
            </a:r>
          </a:p>
          <a:p>
            <a:r>
              <a:rPr lang="en-ZA" dirty="0" smtClean="0"/>
              <a:t>The owner can outsource his firm to larger businesses who need his expertise thus economising on space, equipment and staff.</a:t>
            </a:r>
            <a:endParaRPr lang="en-ZA" dirty="0"/>
          </a:p>
        </p:txBody>
      </p:sp>
    </p:spTree>
    <p:extLst>
      <p:ext uri="{BB962C8B-B14F-4D97-AF65-F5344CB8AC3E}">
        <p14:creationId xmlns:p14="http://schemas.microsoft.com/office/powerpoint/2010/main" val="1229462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SOHO equipment</a:t>
            </a:r>
            <a:endParaRPr lang="en-ZA" dirty="0"/>
          </a:p>
        </p:txBody>
      </p:sp>
      <p:sp>
        <p:nvSpPr>
          <p:cNvPr id="3" name="Content Placeholder 2"/>
          <p:cNvSpPr>
            <a:spLocks noGrp="1"/>
          </p:cNvSpPr>
          <p:nvPr>
            <p:ph idx="1"/>
          </p:nvPr>
        </p:nvSpPr>
        <p:spPr/>
        <p:txBody>
          <a:bodyPr/>
          <a:lstStyle/>
          <a:p>
            <a:r>
              <a:rPr lang="en-ZA" dirty="0" smtClean="0"/>
              <a:t>A </a:t>
            </a:r>
            <a:r>
              <a:rPr lang="en-ZA" dirty="0"/>
              <a:t>good fast computer </a:t>
            </a:r>
            <a:r>
              <a:rPr lang="en-ZA" dirty="0" smtClean="0"/>
              <a:t>system</a:t>
            </a:r>
          </a:p>
          <a:p>
            <a:r>
              <a:rPr lang="en-ZA" dirty="0" smtClean="0"/>
              <a:t>software </a:t>
            </a:r>
            <a:r>
              <a:rPr lang="en-ZA" dirty="0"/>
              <a:t>that is applicable to his job, </a:t>
            </a:r>
            <a:endParaRPr lang="en-ZA" dirty="0" smtClean="0"/>
          </a:p>
          <a:p>
            <a:r>
              <a:rPr lang="en-ZA" dirty="0" smtClean="0"/>
              <a:t>a </a:t>
            </a:r>
            <a:r>
              <a:rPr lang="en-ZA" dirty="0"/>
              <a:t>good printer, </a:t>
            </a:r>
            <a:endParaRPr lang="en-ZA" dirty="0" smtClean="0"/>
          </a:p>
          <a:p>
            <a:r>
              <a:rPr lang="en-ZA" dirty="0" smtClean="0"/>
              <a:t>excellent </a:t>
            </a:r>
            <a:r>
              <a:rPr lang="en-ZA" dirty="0"/>
              <a:t>internet hardware, software and connection, </a:t>
            </a:r>
            <a:endParaRPr lang="en-ZA" dirty="0" smtClean="0"/>
          </a:p>
          <a:p>
            <a:r>
              <a:rPr lang="en-ZA" dirty="0" smtClean="0"/>
              <a:t>headphones </a:t>
            </a:r>
            <a:r>
              <a:rPr lang="en-ZA" dirty="0"/>
              <a:t>and/or speakers as well as a compatible </a:t>
            </a:r>
            <a:r>
              <a:rPr lang="en-ZA" dirty="0" smtClean="0"/>
              <a:t>handset for internet calls </a:t>
            </a:r>
            <a:endParaRPr lang="en-ZA" dirty="0"/>
          </a:p>
        </p:txBody>
      </p:sp>
      <p:sp>
        <p:nvSpPr>
          <p:cNvPr id="4" name="Action Button: Back or Previous 3">
            <a:hlinkClick r:id="rId2" action="ppaction://hlinksldjump" highlightClick="1"/>
          </p:cNvPr>
          <p:cNvSpPr/>
          <p:nvPr/>
        </p:nvSpPr>
        <p:spPr>
          <a:xfrm>
            <a:off x="304800" y="6248400"/>
            <a:ext cx="1524000" cy="45720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982286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Mobile computing features</a:t>
            </a:r>
            <a:endParaRPr lang="en-ZA" dirty="0"/>
          </a:p>
        </p:txBody>
      </p:sp>
      <p:sp>
        <p:nvSpPr>
          <p:cNvPr id="3" name="Content Placeholder 2"/>
          <p:cNvSpPr>
            <a:spLocks noGrp="1"/>
          </p:cNvSpPr>
          <p:nvPr>
            <p:ph idx="1"/>
          </p:nvPr>
        </p:nvSpPr>
        <p:spPr/>
        <p:txBody>
          <a:bodyPr/>
          <a:lstStyle/>
          <a:p>
            <a:r>
              <a:rPr lang="en-ZA" dirty="0" smtClean="0"/>
              <a:t>Continuous wireless connection – depending on coverage</a:t>
            </a:r>
          </a:p>
          <a:p>
            <a:r>
              <a:rPr lang="en-ZA" dirty="0" smtClean="0"/>
              <a:t>Usually Bluetooth and WiFi enabled</a:t>
            </a:r>
          </a:p>
          <a:p>
            <a:r>
              <a:rPr lang="en-ZA" dirty="0" smtClean="0"/>
              <a:t>Portable equipment due to size</a:t>
            </a:r>
          </a:p>
          <a:p>
            <a:r>
              <a:rPr lang="en-ZA" dirty="0" smtClean="0"/>
              <a:t>Size varies from tiny to almost bulky</a:t>
            </a:r>
          </a:p>
          <a:p>
            <a:r>
              <a:rPr lang="en-ZA" dirty="0" smtClean="0"/>
              <a:t>Abilities and applications vary according to model</a:t>
            </a:r>
          </a:p>
          <a:p>
            <a:endParaRPr lang="en-ZA" dirty="0"/>
          </a:p>
        </p:txBody>
      </p:sp>
    </p:spTree>
    <p:extLst>
      <p:ext uri="{BB962C8B-B14F-4D97-AF65-F5344CB8AC3E}">
        <p14:creationId xmlns:p14="http://schemas.microsoft.com/office/powerpoint/2010/main" val="3997237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Mobile devices</a:t>
            </a:r>
            <a:endParaRPr lang="en-ZA" dirty="0"/>
          </a:p>
        </p:txBody>
      </p:sp>
      <p:sp>
        <p:nvSpPr>
          <p:cNvPr id="3" name="Content Placeholder 2"/>
          <p:cNvSpPr>
            <a:spLocks noGrp="1"/>
          </p:cNvSpPr>
          <p:nvPr>
            <p:ph idx="1"/>
          </p:nvPr>
        </p:nvSpPr>
        <p:spPr>
          <a:xfrm>
            <a:off x="457200" y="1752600"/>
            <a:ext cx="8229600" cy="4411662"/>
          </a:xfrm>
        </p:spPr>
        <p:txBody>
          <a:bodyPr/>
          <a:lstStyle/>
          <a:p>
            <a:r>
              <a:rPr lang="en-ZA" dirty="0" smtClean="0">
                <a:hlinkClick r:id="rId2" action="ppaction://hlinksldjump"/>
              </a:rPr>
              <a:t>Laptops</a:t>
            </a:r>
            <a:endParaRPr lang="en-ZA" dirty="0" smtClean="0"/>
          </a:p>
          <a:p>
            <a:pPr lvl="1"/>
            <a:r>
              <a:rPr lang="en-ZA" dirty="0" smtClean="0"/>
              <a:t>Notebooks</a:t>
            </a:r>
          </a:p>
          <a:p>
            <a:pPr lvl="1"/>
            <a:r>
              <a:rPr lang="en-ZA" dirty="0" smtClean="0"/>
              <a:t>Netbooks</a:t>
            </a:r>
          </a:p>
          <a:p>
            <a:r>
              <a:rPr lang="en-ZA" dirty="0" smtClean="0">
                <a:hlinkClick r:id="rId3" action="ppaction://hlinksldjump"/>
              </a:rPr>
              <a:t>Smartphones</a:t>
            </a:r>
            <a:endParaRPr lang="en-ZA" dirty="0" smtClean="0"/>
          </a:p>
          <a:p>
            <a:r>
              <a:rPr lang="en-ZA" dirty="0" smtClean="0">
                <a:hlinkClick r:id="rId4" action="ppaction://hlinksldjump"/>
              </a:rPr>
              <a:t>Phablet</a:t>
            </a:r>
            <a:endParaRPr lang="en-ZA" dirty="0" smtClean="0"/>
          </a:p>
          <a:p>
            <a:r>
              <a:rPr lang="en-ZA" dirty="0" smtClean="0">
                <a:hlinkClick r:id="rId5" action="ppaction://hlinksldjump"/>
              </a:rPr>
              <a:t>Tablet</a:t>
            </a:r>
            <a:endParaRPr lang="en-ZA" dirty="0" smtClean="0"/>
          </a:p>
          <a:p>
            <a:r>
              <a:rPr lang="en-ZA" dirty="0" smtClean="0">
                <a:hlinkClick r:id="rId6" action="ppaction://hlinksldjump"/>
              </a:rPr>
              <a:t>Wearable computers</a:t>
            </a:r>
            <a:endParaRPr lang="en-ZA" dirty="0" smtClean="0"/>
          </a:p>
          <a:p>
            <a:r>
              <a:rPr lang="en-ZA" dirty="0" smtClean="0">
                <a:hlinkClick r:id="rId7" action="ppaction://hlinksldjump"/>
              </a:rPr>
              <a:t>Carputer</a:t>
            </a:r>
            <a:endParaRPr lang="en-ZA" dirty="0"/>
          </a:p>
        </p:txBody>
      </p:sp>
      <p:sp>
        <p:nvSpPr>
          <p:cNvPr id="5" name="TextBox 4"/>
          <p:cNvSpPr txBox="1"/>
          <p:nvPr/>
        </p:nvSpPr>
        <p:spPr>
          <a:xfrm>
            <a:off x="6324600" y="6248400"/>
            <a:ext cx="1745991" cy="307777"/>
          </a:xfrm>
          <a:prstGeom prst="rect">
            <a:avLst/>
          </a:prstGeom>
          <a:noFill/>
        </p:spPr>
        <p:txBody>
          <a:bodyPr wrap="none" rtlCol="0">
            <a:spAutoFit/>
          </a:bodyPr>
          <a:lstStyle/>
          <a:p>
            <a:r>
              <a:rPr lang="en-ZA" sz="1400" dirty="0" smtClean="0">
                <a:hlinkClick r:id="rId8" action="ppaction://hlinksldjump"/>
              </a:rPr>
              <a:t>Return to beginning</a:t>
            </a:r>
            <a:endParaRPr lang="en-ZA" sz="1400" dirty="0"/>
          </a:p>
        </p:txBody>
      </p:sp>
    </p:spTree>
    <p:extLst>
      <p:ext uri="{BB962C8B-B14F-4D97-AF65-F5344CB8AC3E}">
        <p14:creationId xmlns:p14="http://schemas.microsoft.com/office/powerpoint/2010/main" val="4260292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ool template">
  <a:themeElements>
    <a:clrScheme name="cool cat 11">
      <a:dk1>
        <a:srgbClr val="000000"/>
      </a:dk1>
      <a:lt1>
        <a:srgbClr val="FFFFFF"/>
      </a:lt1>
      <a:dk2>
        <a:srgbClr val="330066"/>
      </a:dk2>
      <a:lt2>
        <a:srgbClr val="808080"/>
      </a:lt2>
      <a:accent1>
        <a:srgbClr val="E2E3EA"/>
      </a:accent1>
      <a:accent2>
        <a:srgbClr val="669999"/>
      </a:accent2>
      <a:accent3>
        <a:srgbClr val="FFFFFF"/>
      </a:accent3>
      <a:accent4>
        <a:srgbClr val="000000"/>
      </a:accent4>
      <a:accent5>
        <a:srgbClr val="EEEFF3"/>
      </a:accent5>
      <a:accent6>
        <a:srgbClr val="5C8A8A"/>
      </a:accent6>
      <a:hlink>
        <a:srgbClr val="224EBC"/>
      </a:hlink>
      <a:folHlink>
        <a:srgbClr val="BC4932"/>
      </a:folHlink>
    </a:clrScheme>
    <a:fontScheme name="cool ca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ol cat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cool cat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cool cat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cool cat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cool cat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cool cat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cool cat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cool cat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cool cat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cool cat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cool cat 11">
        <a:dk1>
          <a:srgbClr val="000000"/>
        </a:dk1>
        <a:lt1>
          <a:srgbClr val="FFFFFF"/>
        </a:lt1>
        <a:dk2>
          <a:srgbClr val="330066"/>
        </a:dk2>
        <a:lt2>
          <a:srgbClr val="808080"/>
        </a:lt2>
        <a:accent1>
          <a:srgbClr val="E2E3EA"/>
        </a:accent1>
        <a:accent2>
          <a:srgbClr val="669999"/>
        </a:accent2>
        <a:accent3>
          <a:srgbClr val="FFFFFF"/>
        </a:accent3>
        <a:accent4>
          <a:srgbClr val="000000"/>
        </a:accent4>
        <a:accent5>
          <a:srgbClr val="EEEFF3"/>
        </a:accent5>
        <a:accent6>
          <a:srgbClr val="5C8A8A"/>
        </a:accent6>
        <a:hlink>
          <a:srgbClr val="224EBC"/>
        </a:hlink>
        <a:folHlink>
          <a:srgbClr val="BC493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cool cat 11">
    <a:dk1>
      <a:srgbClr val="000000"/>
    </a:dk1>
    <a:lt1>
      <a:srgbClr val="FFFFFF"/>
    </a:lt1>
    <a:dk2>
      <a:srgbClr val="330066"/>
    </a:dk2>
    <a:lt2>
      <a:srgbClr val="808080"/>
    </a:lt2>
    <a:accent1>
      <a:srgbClr val="E2E3EA"/>
    </a:accent1>
    <a:accent2>
      <a:srgbClr val="669999"/>
    </a:accent2>
    <a:accent3>
      <a:srgbClr val="FFFFFF"/>
    </a:accent3>
    <a:accent4>
      <a:srgbClr val="000000"/>
    </a:accent4>
    <a:accent5>
      <a:srgbClr val="EEEFF3"/>
    </a:accent5>
    <a:accent6>
      <a:srgbClr val="5C8A8A"/>
    </a:accent6>
    <a:hlink>
      <a:srgbClr val="224EBC"/>
    </a:hlink>
    <a:folHlink>
      <a:srgbClr val="BC4932"/>
    </a:folHlink>
  </a:clrScheme>
</a:themeOverride>
</file>

<file path=docProps/app.xml><?xml version="1.0" encoding="utf-8"?>
<Properties xmlns="http://schemas.openxmlformats.org/officeDocument/2006/extended-properties" xmlns:vt="http://schemas.openxmlformats.org/officeDocument/2006/docPropsVTypes">
  <Template/>
  <TotalTime>637</TotalTime>
  <Words>873</Words>
  <Application>Microsoft Office PowerPoint</Application>
  <PresentationFormat>On-screen Show (4:3)</PresentationFormat>
  <Paragraphs>185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School template</vt:lpstr>
      <vt:lpstr>Computer Systems</vt:lpstr>
      <vt:lpstr>Types of Computer Systems</vt:lpstr>
      <vt:lpstr>Personal</vt:lpstr>
      <vt:lpstr>History of the PC</vt:lpstr>
      <vt:lpstr>Essential Components</vt:lpstr>
      <vt:lpstr>SOHO</vt:lpstr>
      <vt:lpstr>SOHO equipment</vt:lpstr>
      <vt:lpstr>Mobile computing features</vt:lpstr>
      <vt:lpstr>Mobile devices</vt:lpstr>
      <vt:lpstr>Types of Laptops</vt:lpstr>
      <vt:lpstr>Smartphones</vt:lpstr>
      <vt:lpstr>Phablet</vt:lpstr>
      <vt:lpstr>Tablet</vt:lpstr>
      <vt:lpstr>Convertible Tablet</vt:lpstr>
      <vt:lpstr>Hybrid Tablet</vt:lpstr>
      <vt:lpstr>Rugged tablets</vt:lpstr>
      <vt:lpstr>Wearable computers</vt:lpstr>
      <vt:lpstr>Wearable functions</vt:lpstr>
      <vt:lpstr>Watches</vt:lpstr>
      <vt:lpstr>Smart Glasses</vt:lpstr>
      <vt:lpstr>A quick look at Smart Glass</vt:lpstr>
      <vt:lpstr>Carputer </vt:lpstr>
      <vt:lpstr>Power Users </vt:lpstr>
      <vt:lpstr>Examples of Power Users</vt:lpstr>
      <vt:lpstr>Data vs Information</vt:lpstr>
      <vt:lpstr>IM duties</vt:lpstr>
      <vt:lpstr>Reasons for using computers</vt:lpstr>
      <vt:lpstr>Convergence</vt:lpstr>
      <vt:lpstr>Bibliography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dc:title>
  <dc:creator>user</dc:creator>
  <cp:lastModifiedBy>user</cp:lastModifiedBy>
  <cp:revision>36</cp:revision>
  <dcterms:created xsi:type="dcterms:W3CDTF">2018-01-31T09:27:18Z</dcterms:created>
  <dcterms:modified xsi:type="dcterms:W3CDTF">2018-02-07T22:01:46Z</dcterms:modified>
</cp:coreProperties>
</file>